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05" r:id="rId3"/>
    <p:sldId id="404" r:id="rId4"/>
    <p:sldId id="451" r:id="rId5"/>
    <p:sldId id="453" r:id="rId6"/>
    <p:sldId id="353" r:id="rId7"/>
    <p:sldId id="484" r:id="rId8"/>
    <p:sldId id="405" r:id="rId9"/>
    <p:sldId id="470" r:id="rId10"/>
    <p:sldId id="487" r:id="rId11"/>
    <p:sldId id="277" r:id="rId12"/>
    <p:sldId id="474" r:id="rId13"/>
    <p:sldId id="476" r:id="rId14"/>
    <p:sldId id="472" r:id="rId15"/>
    <p:sldId id="478" r:id="rId16"/>
    <p:sldId id="479" r:id="rId17"/>
    <p:sldId id="268" r:id="rId18"/>
    <p:sldId id="377" r:id="rId19"/>
    <p:sldId id="376" r:id="rId20"/>
    <p:sldId id="378" r:id="rId21"/>
    <p:sldId id="396" r:id="rId22"/>
    <p:sldId id="281" r:id="rId23"/>
    <p:sldId id="387" r:id="rId24"/>
    <p:sldId id="332" r:id="rId25"/>
    <p:sldId id="333" r:id="rId26"/>
    <p:sldId id="357" r:id="rId27"/>
    <p:sldId id="397" r:id="rId28"/>
    <p:sldId id="488" r:id="rId29"/>
    <p:sldId id="483" r:id="rId30"/>
    <p:sldId id="485" r:id="rId31"/>
    <p:sldId id="403" r:id="rId32"/>
    <p:sldId id="258" r:id="rId33"/>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E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8" autoAdjust="0"/>
    <p:restoredTop sz="84578"/>
  </p:normalViewPr>
  <p:slideViewPr>
    <p:cSldViewPr snapToGrid="0" showGuides="1">
      <p:cViewPr>
        <p:scale>
          <a:sx n="129" d="100"/>
          <a:sy n="129" d="100"/>
        </p:scale>
        <p:origin x="-144" y="-2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4DA8E-5BC4-284A-9820-E785303489B6}" type="datetimeFigureOut">
              <a:rPr lang="en-KR" smtClean="0"/>
              <a:t>2021/11/10</a:t>
            </a:fld>
            <a:endParaRPr lang="en-K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39B04-68C7-BF41-9711-E5EA0B1D2E80}" type="slidenum">
              <a:rPr lang="en-KR" smtClean="0"/>
              <a:t>‹#›</a:t>
            </a:fld>
            <a:endParaRPr lang="en-KR"/>
          </a:p>
        </p:txBody>
      </p:sp>
    </p:spTree>
    <p:extLst>
      <p:ext uri="{BB962C8B-B14F-4D97-AF65-F5344CB8AC3E}">
        <p14:creationId xmlns:p14="http://schemas.microsoft.com/office/powerpoint/2010/main" val="1835501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B04198F-24AE-43C7-BB79-9559DC5E69A0}" type="slidenum">
              <a:rPr lang="ko-KR" altLang="en-US" smtClean="0"/>
              <a:t>2</a:t>
            </a:fld>
            <a:endParaRPr lang="ko-KR" altLang="en-US"/>
          </a:p>
        </p:txBody>
      </p:sp>
    </p:spTree>
    <p:extLst>
      <p:ext uri="{BB962C8B-B14F-4D97-AF65-F5344CB8AC3E}">
        <p14:creationId xmlns:p14="http://schemas.microsoft.com/office/powerpoint/2010/main" val="1594109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baseline="0" dirty="0">
                <a:solidFill>
                  <a:schemeClr val="tx1"/>
                </a:solidFill>
                <a:effectLst/>
                <a:latin typeface="+mn-lt"/>
                <a:ea typeface="+mn-ea"/>
                <a:cs typeface="+mn-cs"/>
              </a:rPr>
              <a:t> </a:t>
            </a:r>
            <a:endParaRPr lang="en-US"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AB04198F-24AE-43C7-BB79-9559DC5E69A0}" type="slidenum">
              <a:rPr lang="ko-KR" altLang="en-US" smtClean="0"/>
              <a:t>26</a:t>
            </a:fld>
            <a:endParaRPr lang="ko-KR" altLang="en-US"/>
          </a:p>
        </p:txBody>
      </p:sp>
    </p:spTree>
    <p:extLst>
      <p:ext uri="{BB962C8B-B14F-4D97-AF65-F5344CB8AC3E}">
        <p14:creationId xmlns:p14="http://schemas.microsoft.com/office/powerpoint/2010/main" val="161691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C1D39B04-68C7-BF41-9711-E5EA0B1D2E80}" type="slidenum">
              <a:rPr lang="en-KR" smtClean="0"/>
              <a:t>27</a:t>
            </a:fld>
            <a:endParaRPr lang="en-KR"/>
          </a:p>
        </p:txBody>
      </p:sp>
    </p:spTree>
    <p:extLst>
      <p:ext uri="{BB962C8B-B14F-4D97-AF65-F5344CB8AC3E}">
        <p14:creationId xmlns:p14="http://schemas.microsoft.com/office/powerpoint/2010/main" val="276959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recruited 395 consecutive middle-aged patients with NIDCM and performed 3-year follow-up for SCD events. The score was developed and veriﬁed in 295 primary prevention patients, and the predictive value was conﬁrmed by comparing the SCD events between the high-risk patients stratiﬁed by the score and 100 secondary prevention patients.</a:t>
            </a:r>
            <a:endParaRPr lang="en-KR" dirty="0"/>
          </a:p>
        </p:txBody>
      </p:sp>
      <p:sp>
        <p:nvSpPr>
          <p:cNvPr id="4" name="Slide Number Placeholder 3"/>
          <p:cNvSpPr>
            <a:spLocks noGrp="1"/>
          </p:cNvSpPr>
          <p:nvPr>
            <p:ph type="sldNum" sz="quarter" idx="5"/>
          </p:nvPr>
        </p:nvSpPr>
        <p:spPr/>
        <p:txBody>
          <a:bodyPr/>
          <a:lstStyle/>
          <a:p>
            <a:fld id="{C1D39B04-68C7-BF41-9711-E5EA0B1D2E80}" type="slidenum">
              <a:rPr lang="en-KR" smtClean="0"/>
              <a:t>29</a:t>
            </a:fld>
            <a:endParaRPr lang="en-KR"/>
          </a:p>
        </p:txBody>
      </p:sp>
    </p:spTree>
    <p:extLst>
      <p:ext uri="{BB962C8B-B14F-4D97-AF65-F5344CB8AC3E}">
        <p14:creationId xmlns:p14="http://schemas.microsoft.com/office/powerpoint/2010/main" val="1373075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en-KR" dirty="0"/>
              <a:t>igh risk LGE; epicardial, transmural, combined septal and free-wall</a:t>
            </a:r>
          </a:p>
          <a:p>
            <a:endParaRPr lang="en-KR" dirty="0"/>
          </a:p>
        </p:txBody>
      </p:sp>
      <p:sp>
        <p:nvSpPr>
          <p:cNvPr id="4" name="Slide Number Placeholder 3"/>
          <p:cNvSpPr>
            <a:spLocks noGrp="1"/>
          </p:cNvSpPr>
          <p:nvPr>
            <p:ph type="sldNum" sz="quarter" idx="5"/>
          </p:nvPr>
        </p:nvSpPr>
        <p:spPr/>
        <p:txBody>
          <a:bodyPr/>
          <a:lstStyle/>
          <a:p>
            <a:fld id="{C1D39B04-68C7-BF41-9711-E5EA0B1D2E80}" type="slidenum">
              <a:rPr lang="en-KR" smtClean="0"/>
              <a:t>30</a:t>
            </a:fld>
            <a:endParaRPr lang="en-KR"/>
          </a:p>
        </p:txBody>
      </p:sp>
    </p:spTree>
    <p:extLst>
      <p:ext uri="{BB962C8B-B14F-4D97-AF65-F5344CB8AC3E}">
        <p14:creationId xmlns:p14="http://schemas.microsoft.com/office/powerpoint/2010/main" val="4253933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B04198F-24AE-43C7-BB79-9559DC5E69A0}" type="slidenum">
              <a:rPr lang="ko-KR" altLang="en-US" smtClean="0"/>
              <a:t>6</a:t>
            </a:fld>
            <a:endParaRPr lang="ko-KR" altLang="en-US"/>
          </a:p>
        </p:txBody>
      </p:sp>
    </p:spTree>
    <p:extLst>
      <p:ext uri="{BB962C8B-B14F-4D97-AF65-F5344CB8AC3E}">
        <p14:creationId xmlns:p14="http://schemas.microsoft.com/office/powerpoint/2010/main" val="343253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pathophysiology of initial cardiac injury with local cell activation and differentiation to myoﬁbroblasts, progression to extracellular matrix, and ﬁnally to collagen ﬁber type 1 proliferation with reactive and replacement ﬁbrosis as the arrhythmogenic substrate with its different mechanisms is depicted. Cardiac magnetic resonance can image ischemia and ﬁbrosis using late gadolinium enhancement, T1 mapping, and extracellular volume fraction. Current treatments are using preventive measurements and pharmacological </a:t>
            </a:r>
            <a:r>
              <a:rPr lang="en-US" dirty="0" err="1"/>
              <a:t>antiremodeling</a:t>
            </a:r>
            <a:r>
              <a:rPr lang="en-US" dirty="0"/>
              <a:t>/antiﬁbrotic medications or ablate the arrhythmogenic substrate and implantable cardioverter-deﬁbrillator.</a:t>
            </a:r>
            <a:endParaRPr lang="en-KR" dirty="0"/>
          </a:p>
        </p:txBody>
      </p:sp>
      <p:sp>
        <p:nvSpPr>
          <p:cNvPr id="4" name="Slide Number Placeholder 3"/>
          <p:cNvSpPr>
            <a:spLocks noGrp="1"/>
          </p:cNvSpPr>
          <p:nvPr>
            <p:ph type="sldNum" sz="quarter" idx="5"/>
          </p:nvPr>
        </p:nvSpPr>
        <p:spPr/>
        <p:txBody>
          <a:bodyPr/>
          <a:lstStyle/>
          <a:p>
            <a:fld id="{C1D39B04-68C7-BF41-9711-E5EA0B1D2E80}" type="slidenum">
              <a:rPr lang="en-KR" smtClean="0"/>
              <a:t>8</a:t>
            </a:fld>
            <a:endParaRPr lang="en-KR"/>
          </a:p>
        </p:txBody>
      </p:sp>
    </p:spTree>
    <p:extLst>
      <p:ext uri="{BB962C8B-B14F-4D97-AF65-F5344CB8AC3E}">
        <p14:creationId xmlns:p14="http://schemas.microsoft.com/office/powerpoint/2010/main" val="299722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C1D39B04-68C7-BF41-9711-E5EA0B1D2E80}" type="slidenum">
              <a:rPr lang="en-KR" smtClean="0"/>
              <a:t>9</a:t>
            </a:fld>
            <a:endParaRPr lang="en-KR"/>
          </a:p>
        </p:txBody>
      </p:sp>
    </p:spTree>
    <p:extLst>
      <p:ext uri="{BB962C8B-B14F-4D97-AF65-F5344CB8AC3E}">
        <p14:creationId xmlns:p14="http://schemas.microsoft.com/office/powerpoint/2010/main" val="141686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B04198F-24AE-43C7-BB79-9559DC5E69A0}" type="slidenum">
              <a:rPr lang="ko-KR" altLang="en-US" smtClean="0"/>
              <a:t>11</a:t>
            </a:fld>
            <a:endParaRPr lang="ko-KR" altLang="en-US"/>
          </a:p>
        </p:txBody>
      </p:sp>
    </p:spTree>
    <p:extLst>
      <p:ext uri="{BB962C8B-B14F-4D97-AF65-F5344CB8AC3E}">
        <p14:creationId xmlns:p14="http://schemas.microsoft.com/office/powerpoint/2010/main" val="266521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C1D39B04-68C7-BF41-9711-E5EA0B1D2E80}" type="slidenum">
              <a:rPr lang="en-KR" smtClean="0"/>
              <a:t>17</a:t>
            </a:fld>
            <a:endParaRPr lang="en-KR"/>
          </a:p>
        </p:txBody>
      </p:sp>
    </p:spTree>
    <p:extLst>
      <p:ext uri="{BB962C8B-B14F-4D97-AF65-F5344CB8AC3E}">
        <p14:creationId xmlns:p14="http://schemas.microsoft.com/office/powerpoint/2010/main" val="164766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B04198F-24AE-43C7-BB79-9559DC5E69A0}" type="slidenum">
              <a:rPr lang="ko-KR" altLang="en-US" smtClean="0"/>
              <a:t>22</a:t>
            </a:fld>
            <a:endParaRPr lang="ko-KR" altLang="en-US"/>
          </a:p>
        </p:txBody>
      </p:sp>
    </p:spTree>
    <p:extLst>
      <p:ext uri="{BB962C8B-B14F-4D97-AF65-F5344CB8AC3E}">
        <p14:creationId xmlns:p14="http://schemas.microsoft.com/office/powerpoint/2010/main" val="214067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fld id="{5A486015-0452-45D6-8F5F-6C7F02FE2AC0}" type="slidenum">
              <a:rPr lang="ko-KR" altLang="en-US" smtClean="0"/>
              <a:t>24</a:t>
            </a:fld>
            <a:endParaRPr lang="ko-KR" altLang="en-US"/>
          </a:p>
        </p:txBody>
      </p:sp>
    </p:spTree>
    <p:extLst>
      <p:ext uri="{BB962C8B-B14F-4D97-AF65-F5344CB8AC3E}">
        <p14:creationId xmlns:p14="http://schemas.microsoft.com/office/powerpoint/2010/main" val="229685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5A486015-0452-45D6-8F5F-6C7F02FE2AC0}" type="slidenum">
              <a:rPr lang="ko-KR" altLang="en-US" smtClean="0"/>
              <a:t>25</a:t>
            </a:fld>
            <a:endParaRPr lang="ko-KR" altLang="en-US"/>
          </a:p>
        </p:txBody>
      </p:sp>
    </p:spTree>
    <p:extLst>
      <p:ext uri="{BB962C8B-B14F-4D97-AF65-F5344CB8AC3E}">
        <p14:creationId xmlns:p14="http://schemas.microsoft.com/office/powerpoint/2010/main" val="1436563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3AE95DC6-E249-4F3F-9EEA-892D5CA8112D}"/>
              </a:ext>
            </a:extLst>
          </p:cNvPr>
          <p:cNvGrpSpPr/>
          <p:nvPr userDrawn="1"/>
        </p:nvGrpSpPr>
        <p:grpSpPr>
          <a:xfrm>
            <a:off x="0" y="0"/>
            <a:ext cx="12192000" cy="1066800"/>
            <a:chOff x="0" y="0"/>
            <a:chExt cx="12192000" cy="1066800"/>
          </a:xfrm>
        </p:grpSpPr>
        <p:pic>
          <p:nvPicPr>
            <p:cNvPr id="8" name="그림 7" descr="하늘, 밤이(가) 표시된 사진&#10;&#10;자동 생성된 설명">
              <a:extLst>
                <a:ext uri="{FF2B5EF4-FFF2-40B4-BE49-F238E27FC236}">
                  <a16:creationId xmlns:a16="http://schemas.microsoft.com/office/drawing/2014/main" id="{3F4670F7-CB93-479A-9162-46FBB5F745DC}"/>
                </a:ext>
              </a:extLst>
            </p:cNvPr>
            <p:cNvPicPr>
              <a:picLocks noChangeAspect="1"/>
            </p:cNvPicPr>
            <p:nvPr/>
          </p:nvPicPr>
          <p:blipFill rotWithShape="1">
            <a:blip r:embed="rId2">
              <a:extLst>
                <a:ext uri="{28A0092B-C50C-407E-A947-70E740481C1C}">
                  <a14:useLocalDpi xmlns:a14="http://schemas.microsoft.com/office/drawing/2010/main" val="0"/>
                </a:ext>
              </a:extLst>
            </a:blip>
            <a:srcRect l="4217" t="31653" r="5392" b="63317"/>
            <a:stretch/>
          </p:blipFill>
          <p:spPr>
            <a:xfrm>
              <a:off x="0" y="0"/>
              <a:ext cx="12192000" cy="1066800"/>
            </a:xfrm>
            <a:prstGeom prst="rect">
              <a:avLst/>
            </a:prstGeom>
          </p:spPr>
        </p:pic>
        <p:pic>
          <p:nvPicPr>
            <p:cNvPr id="9" name="그림 8">
              <a:extLst>
                <a:ext uri="{FF2B5EF4-FFF2-40B4-BE49-F238E27FC236}">
                  <a16:creationId xmlns:a16="http://schemas.microsoft.com/office/drawing/2014/main" id="{4476B14D-9516-4191-B69C-8EAED5F1E8FA}"/>
                </a:ext>
              </a:extLst>
            </p:cNvPr>
            <p:cNvPicPr>
              <a:picLocks noChangeAspect="1"/>
            </p:cNvPicPr>
            <p:nvPr/>
          </p:nvPicPr>
          <p:blipFill rotWithShape="1">
            <a:blip r:embed="rId3">
              <a:extLst>
                <a:ext uri="{28A0092B-C50C-407E-A947-70E740481C1C}">
                  <a14:useLocalDpi xmlns:a14="http://schemas.microsoft.com/office/drawing/2010/main" val="0"/>
                </a:ext>
              </a:extLst>
            </a:blip>
            <a:srcRect t="34306" b="41389"/>
            <a:stretch/>
          </p:blipFill>
          <p:spPr>
            <a:xfrm>
              <a:off x="156380" y="515127"/>
              <a:ext cx="2785085" cy="380774"/>
            </a:xfrm>
            <a:prstGeom prst="rect">
              <a:avLst/>
            </a:prstGeom>
          </p:spPr>
        </p:pic>
        <p:pic>
          <p:nvPicPr>
            <p:cNvPr id="10" name="그림 9" descr="텍스트이(가) 표시된 사진&#10;&#10;자동 생성된 설명">
              <a:extLst>
                <a:ext uri="{FF2B5EF4-FFF2-40B4-BE49-F238E27FC236}">
                  <a16:creationId xmlns:a16="http://schemas.microsoft.com/office/drawing/2014/main" id="{BEE26758-DDFD-44A9-BAFB-BD8DF2933A5A}"/>
                </a:ext>
              </a:extLst>
            </p:cNvPr>
            <p:cNvPicPr>
              <a:picLocks noChangeAspect="1"/>
            </p:cNvPicPr>
            <p:nvPr/>
          </p:nvPicPr>
          <p:blipFill rotWithShape="1">
            <a:blip r:embed="rId4">
              <a:extLst>
                <a:ext uri="{28A0092B-C50C-407E-A947-70E740481C1C}">
                  <a14:useLocalDpi xmlns:a14="http://schemas.microsoft.com/office/drawing/2010/main" val="0"/>
                </a:ext>
              </a:extLst>
            </a:blip>
            <a:srcRect t="33333" b="33750"/>
            <a:stretch/>
          </p:blipFill>
          <p:spPr>
            <a:xfrm>
              <a:off x="156380" y="100429"/>
              <a:ext cx="1994706" cy="369332"/>
            </a:xfrm>
            <a:prstGeom prst="rect">
              <a:avLst/>
            </a:prstGeom>
          </p:spPr>
        </p:pic>
        <p:sp>
          <p:nvSpPr>
            <p:cNvPr id="11" name="TextBox 10">
              <a:extLst>
                <a:ext uri="{FF2B5EF4-FFF2-40B4-BE49-F238E27FC236}">
                  <a16:creationId xmlns:a16="http://schemas.microsoft.com/office/drawing/2014/main" id="{47333DC5-B1EA-48FB-B74F-23186FC02F94}"/>
                </a:ext>
              </a:extLst>
            </p:cNvPr>
            <p:cNvSpPr txBox="1"/>
            <p:nvPr/>
          </p:nvSpPr>
          <p:spPr>
            <a:xfrm>
              <a:off x="6058544" y="131206"/>
              <a:ext cx="6094489" cy="338554"/>
            </a:xfrm>
            <a:prstGeom prst="rect">
              <a:avLst/>
            </a:prstGeom>
            <a:noFill/>
          </p:spPr>
          <p:txBody>
            <a:bodyPr wrap="none" rtlCol="0">
              <a:spAutoFit/>
            </a:bodyPr>
            <a:lstStyle/>
            <a:p>
              <a:pPr algn="r"/>
              <a:r>
                <a:rPr lang="en-US" altLang="ko-KR" sz="16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Session 1. Sudden Cardiac Death: Risk Stratification and Management</a:t>
              </a:r>
              <a:endParaRPr lang="ko-KR" altLang="en-US" sz="16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endParaRPr>
            </a:p>
          </p:txBody>
        </p:sp>
        <p:sp>
          <p:nvSpPr>
            <p:cNvPr id="12" name="TextBox 11">
              <a:extLst>
                <a:ext uri="{FF2B5EF4-FFF2-40B4-BE49-F238E27FC236}">
                  <a16:creationId xmlns:a16="http://schemas.microsoft.com/office/drawing/2014/main" id="{6E4F7999-514E-4DBC-B603-EF48146FC999}"/>
                </a:ext>
              </a:extLst>
            </p:cNvPr>
            <p:cNvSpPr txBox="1"/>
            <p:nvPr/>
          </p:nvSpPr>
          <p:spPr>
            <a:xfrm>
              <a:off x="4278703" y="473752"/>
              <a:ext cx="7887419" cy="400110"/>
            </a:xfrm>
            <a:prstGeom prst="rect">
              <a:avLst/>
            </a:prstGeom>
            <a:noFill/>
          </p:spPr>
          <p:txBody>
            <a:bodyPr wrap="square">
              <a:spAutoFit/>
            </a:bodyPr>
            <a:lstStyle/>
            <a:p>
              <a:pPr algn="r"/>
              <a:r>
                <a:rPr lang="en-US" altLang="ko-KR"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Risk Stratification of SCD in Post MI Patients/Nonischemic CM Patients</a:t>
              </a:r>
              <a:endParaRPr lang="ko-KR" altLang="en-US"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endParaRPr>
            </a:p>
          </p:txBody>
        </p:sp>
      </p:grpSp>
    </p:spTree>
    <p:extLst>
      <p:ext uri="{BB962C8B-B14F-4D97-AF65-F5344CB8AC3E}">
        <p14:creationId xmlns:p14="http://schemas.microsoft.com/office/powerpoint/2010/main" val="258022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FFAC22C-9B84-4749-9641-F8F98DBAC4A9}"/>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F3A4AD53-2BBA-49D1-ACC2-308198F93419}"/>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1FDEA4BF-D8A0-4749-8B05-83BB6A900E45}"/>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5" name="바닥글 개체 틀 4">
            <a:extLst>
              <a:ext uri="{FF2B5EF4-FFF2-40B4-BE49-F238E27FC236}">
                <a16:creationId xmlns:a16="http://schemas.microsoft.com/office/drawing/2014/main" id="{8FC9843D-1868-4EB6-8ED8-3615006555EF}"/>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468DE7F-661F-451A-A030-ED01F91BEFF6}"/>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2563331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D74F1415-FE5A-4EA5-86AF-0D12E1EBF239}"/>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09817D7E-A061-4BCC-AEE3-D42FEB923D86}"/>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9C4D0840-94C2-40AB-98DA-5FBA6E4C99DA}"/>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5" name="바닥글 개체 틀 4">
            <a:extLst>
              <a:ext uri="{FF2B5EF4-FFF2-40B4-BE49-F238E27FC236}">
                <a16:creationId xmlns:a16="http://schemas.microsoft.com/office/drawing/2014/main" id="{03EE405D-2A08-407B-9992-82D540EE340B}"/>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69BD3661-5381-41C8-AD16-83FC4F03C81D}"/>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236402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292234C-44C2-4CC2-ADBB-5836E47EE54F}"/>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27C73D1D-E273-4C11-B2F7-F930C83780B7}"/>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C66FAE14-5452-451B-9725-1AB76DE2206A}"/>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5" name="바닥글 개체 틀 4">
            <a:extLst>
              <a:ext uri="{FF2B5EF4-FFF2-40B4-BE49-F238E27FC236}">
                <a16:creationId xmlns:a16="http://schemas.microsoft.com/office/drawing/2014/main" id="{7F165904-4B8F-4A6C-9FA6-CC47BCF5E724}"/>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AB42FC0-26B3-4A37-9ECE-C8533008388C}"/>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57516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BEE5678-F249-4304-A428-62EDD920CD51}"/>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FA30D48F-9176-4E51-9F1D-EB558D9656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2E29D0BB-994B-443F-911B-594AB21F1B43}"/>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5" name="바닥글 개체 틀 4">
            <a:extLst>
              <a:ext uri="{FF2B5EF4-FFF2-40B4-BE49-F238E27FC236}">
                <a16:creationId xmlns:a16="http://schemas.microsoft.com/office/drawing/2014/main" id="{D64720E7-8C2D-49C4-857F-89E763C3FBE5}"/>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24FFBB76-7780-4C61-9395-46DDB91F4DB7}"/>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76336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690F6EA-4278-44CC-9AF6-A98E125C57A4}"/>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41AE37A3-F3FD-4610-A36C-9D891DCD6037}"/>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9888E076-AA5F-4AEC-849F-2FFA826CEEC1}"/>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70739B6A-DB5E-47E2-8469-290A3D13A333}"/>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6" name="바닥글 개체 틀 5">
            <a:extLst>
              <a:ext uri="{FF2B5EF4-FFF2-40B4-BE49-F238E27FC236}">
                <a16:creationId xmlns:a16="http://schemas.microsoft.com/office/drawing/2014/main" id="{5289DAE6-2CDF-4D52-9C65-FF06DBA8E21F}"/>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9036CC8F-CA44-4C1D-9D55-E4D8914D8742}"/>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3793215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B49F400-E33C-49A5-895B-467E33124C6F}"/>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1330DC93-65EF-47C3-B570-EA5E39649C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098F4F7C-2C57-4610-A658-3F77BBEA2655}"/>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F32AD058-197E-42F6-BD2C-3D947D3AD8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4481295A-F027-4797-B654-BDE174FCFF31}"/>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2E633138-2062-4E9F-806A-34BF7B04AE5C}"/>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8" name="바닥글 개체 틀 7">
            <a:extLst>
              <a:ext uri="{FF2B5EF4-FFF2-40B4-BE49-F238E27FC236}">
                <a16:creationId xmlns:a16="http://schemas.microsoft.com/office/drawing/2014/main" id="{D7F6C29C-5BB3-4B52-847A-C27C92917A0F}"/>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C2A1F6A5-A5B9-40F4-A2FC-6CDBA735719A}"/>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317295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3E0B4F4-2C0B-4074-9F0E-23E7FFD90430}"/>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BFC86F1A-9D9D-4E7A-927D-52209F6CC174}"/>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4" name="바닥글 개체 틀 3">
            <a:extLst>
              <a:ext uri="{FF2B5EF4-FFF2-40B4-BE49-F238E27FC236}">
                <a16:creationId xmlns:a16="http://schemas.microsoft.com/office/drawing/2014/main" id="{3323AFB1-79B1-4A84-B151-2B5080626104}"/>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CC660F7A-B703-477C-A4CE-A19F61F11CCB}"/>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157551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88E6BC7A-51A4-4A89-96F4-87FCE49858DA}"/>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3" name="바닥글 개체 틀 2">
            <a:extLst>
              <a:ext uri="{FF2B5EF4-FFF2-40B4-BE49-F238E27FC236}">
                <a16:creationId xmlns:a16="http://schemas.microsoft.com/office/drawing/2014/main" id="{3D7A964B-C0F2-4BC7-95EB-33DB8435B550}"/>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D763D6F5-EC90-4F6F-A12D-A25237957034}"/>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545949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3EF2138-6B12-44C6-B5AB-B984B3904891}"/>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6FD22BD4-94DC-44C3-B6DE-2975FFCD1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73909C73-C794-471B-A891-E4DDAEEC3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088C4779-143A-42D0-B866-DD5EE95E76E7}"/>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6" name="바닥글 개체 틀 5">
            <a:extLst>
              <a:ext uri="{FF2B5EF4-FFF2-40B4-BE49-F238E27FC236}">
                <a16:creationId xmlns:a16="http://schemas.microsoft.com/office/drawing/2014/main" id="{658D6C37-9C10-4F5E-B002-E9B9A3E127B1}"/>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624CA10B-F9EC-423E-843B-E3AD959655E7}"/>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154486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1FC8CA-7436-49CB-AF9C-EC23A7B783BE}"/>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52AF6273-6778-4329-8FFB-2BC0786B22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BB1DA7C9-B255-4452-8634-76924FAF5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46FB52A2-0AEC-42CB-962E-EB347D8DA418}"/>
              </a:ext>
            </a:extLst>
          </p:cNvPr>
          <p:cNvSpPr>
            <a:spLocks noGrp="1"/>
          </p:cNvSpPr>
          <p:nvPr>
            <p:ph type="dt" sz="half" idx="10"/>
          </p:nvPr>
        </p:nvSpPr>
        <p:spPr/>
        <p:txBody>
          <a:bodyPr/>
          <a:lstStyle/>
          <a:p>
            <a:fld id="{0AE8C94D-8A9A-4614-8F39-A77A1A5F8E13}" type="datetimeFigureOut">
              <a:rPr lang="ko-KR" altLang="en-US" smtClean="0"/>
              <a:t>2021. 11. 10.</a:t>
            </a:fld>
            <a:endParaRPr lang="ko-KR" altLang="en-US"/>
          </a:p>
        </p:txBody>
      </p:sp>
      <p:sp>
        <p:nvSpPr>
          <p:cNvPr id="6" name="바닥글 개체 틀 5">
            <a:extLst>
              <a:ext uri="{FF2B5EF4-FFF2-40B4-BE49-F238E27FC236}">
                <a16:creationId xmlns:a16="http://schemas.microsoft.com/office/drawing/2014/main" id="{E3E349E6-2B84-4C63-AAE7-8095C43D070E}"/>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FECC06E-5952-4FF9-B5BF-7479CC466BAB}"/>
              </a:ext>
            </a:extLst>
          </p:cNvPr>
          <p:cNvSpPr>
            <a:spLocks noGrp="1"/>
          </p:cNvSpPr>
          <p:nvPr>
            <p:ph type="sldNum" sz="quarter" idx="12"/>
          </p:nvPr>
        </p:nvSpPr>
        <p:spPr/>
        <p:txBody>
          <a:body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2275759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56ECEFD3-9152-7840-88C1-A49725978DB2}"/>
              </a:ext>
            </a:extLst>
          </p:cNvPr>
          <p:cNvGrpSpPr/>
          <p:nvPr userDrawn="1"/>
        </p:nvGrpSpPr>
        <p:grpSpPr>
          <a:xfrm>
            <a:off x="0" y="0"/>
            <a:ext cx="12192000" cy="1066800"/>
            <a:chOff x="0" y="0"/>
            <a:chExt cx="12192000" cy="1066800"/>
          </a:xfrm>
        </p:grpSpPr>
        <p:pic>
          <p:nvPicPr>
            <p:cNvPr id="8" name="그림 7" descr="하늘, 밤이(가) 표시된 사진&#10;&#10;자동 생성된 설명">
              <a:extLst>
                <a:ext uri="{FF2B5EF4-FFF2-40B4-BE49-F238E27FC236}">
                  <a16:creationId xmlns:a16="http://schemas.microsoft.com/office/drawing/2014/main" id="{4D368664-0345-C24B-A82B-A3B0A755E133}"/>
                </a:ext>
              </a:extLst>
            </p:cNvPr>
            <p:cNvPicPr>
              <a:picLocks noChangeAspect="1"/>
            </p:cNvPicPr>
            <p:nvPr/>
          </p:nvPicPr>
          <p:blipFill rotWithShape="1">
            <a:blip r:embed="rId13">
              <a:extLst>
                <a:ext uri="{28A0092B-C50C-407E-A947-70E740481C1C}">
                  <a14:useLocalDpi xmlns:a14="http://schemas.microsoft.com/office/drawing/2010/main" val="0"/>
                </a:ext>
              </a:extLst>
            </a:blip>
            <a:srcRect l="4217" t="31653" r="5392" b="63317"/>
            <a:stretch/>
          </p:blipFill>
          <p:spPr>
            <a:xfrm>
              <a:off x="0" y="0"/>
              <a:ext cx="12192000" cy="1066800"/>
            </a:xfrm>
            <a:prstGeom prst="rect">
              <a:avLst/>
            </a:prstGeom>
          </p:spPr>
        </p:pic>
        <p:pic>
          <p:nvPicPr>
            <p:cNvPr id="9" name="그림 8">
              <a:extLst>
                <a:ext uri="{FF2B5EF4-FFF2-40B4-BE49-F238E27FC236}">
                  <a16:creationId xmlns:a16="http://schemas.microsoft.com/office/drawing/2014/main" id="{E26FDA88-91B8-F449-956B-17B9E7414D49}"/>
                </a:ext>
              </a:extLst>
            </p:cNvPr>
            <p:cNvPicPr>
              <a:picLocks noChangeAspect="1"/>
            </p:cNvPicPr>
            <p:nvPr/>
          </p:nvPicPr>
          <p:blipFill rotWithShape="1">
            <a:blip r:embed="rId14">
              <a:extLst>
                <a:ext uri="{28A0092B-C50C-407E-A947-70E740481C1C}">
                  <a14:useLocalDpi xmlns:a14="http://schemas.microsoft.com/office/drawing/2010/main" val="0"/>
                </a:ext>
              </a:extLst>
            </a:blip>
            <a:srcRect t="34306" b="41389"/>
            <a:stretch/>
          </p:blipFill>
          <p:spPr>
            <a:xfrm>
              <a:off x="156380" y="515127"/>
              <a:ext cx="2785085" cy="380774"/>
            </a:xfrm>
            <a:prstGeom prst="rect">
              <a:avLst/>
            </a:prstGeom>
          </p:spPr>
        </p:pic>
        <p:pic>
          <p:nvPicPr>
            <p:cNvPr id="10" name="그림 9" descr="텍스트이(가) 표시된 사진&#10;&#10;자동 생성된 설명">
              <a:extLst>
                <a:ext uri="{FF2B5EF4-FFF2-40B4-BE49-F238E27FC236}">
                  <a16:creationId xmlns:a16="http://schemas.microsoft.com/office/drawing/2014/main" id="{A30ECC92-BC7E-314C-930C-1EE41EE48FE6}"/>
                </a:ext>
              </a:extLst>
            </p:cNvPr>
            <p:cNvPicPr>
              <a:picLocks noChangeAspect="1"/>
            </p:cNvPicPr>
            <p:nvPr/>
          </p:nvPicPr>
          <p:blipFill rotWithShape="1">
            <a:blip r:embed="rId15">
              <a:extLst>
                <a:ext uri="{28A0092B-C50C-407E-A947-70E740481C1C}">
                  <a14:useLocalDpi xmlns:a14="http://schemas.microsoft.com/office/drawing/2010/main" val="0"/>
                </a:ext>
              </a:extLst>
            </a:blip>
            <a:srcRect t="33333" b="33750"/>
            <a:stretch/>
          </p:blipFill>
          <p:spPr>
            <a:xfrm>
              <a:off x="156380" y="100429"/>
              <a:ext cx="1994706" cy="369332"/>
            </a:xfrm>
            <a:prstGeom prst="rect">
              <a:avLst/>
            </a:prstGeom>
          </p:spPr>
        </p:pic>
        <p:sp>
          <p:nvSpPr>
            <p:cNvPr id="11" name="TextBox 10">
              <a:extLst>
                <a:ext uri="{FF2B5EF4-FFF2-40B4-BE49-F238E27FC236}">
                  <a16:creationId xmlns:a16="http://schemas.microsoft.com/office/drawing/2014/main" id="{C7C0970B-9946-FE4E-AF59-A233EC631E59}"/>
                </a:ext>
              </a:extLst>
            </p:cNvPr>
            <p:cNvSpPr txBox="1"/>
            <p:nvPr/>
          </p:nvSpPr>
          <p:spPr>
            <a:xfrm>
              <a:off x="6058544" y="131206"/>
              <a:ext cx="6094489" cy="338554"/>
            </a:xfrm>
            <a:prstGeom prst="rect">
              <a:avLst/>
            </a:prstGeom>
            <a:noFill/>
          </p:spPr>
          <p:txBody>
            <a:bodyPr wrap="none" rtlCol="0">
              <a:spAutoFit/>
            </a:bodyPr>
            <a:lstStyle/>
            <a:p>
              <a:pPr algn="r"/>
              <a:r>
                <a:rPr lang="en-US" altLang="ko-KR" sz="16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Session 1. Sudden Cardiac Death: Risk Stratification and Management</a:t>
              </a:r>
              <a:endParaRPr lang="ko-KR" altLang="en-US" sz="16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endParaRPr>
            </a:p>
          </p:txBody>
        </p:sp>
        <p:sp>
          <p:nvSpPr>
            <p:cNvPr id="12" name="TextBox 11">
              <a:extLst>
                <a:ext uri="{FF2B5EF4-FFF2-40B4-BE49-F238E27FC236}">
                  <a16:creationId xmlns:a16="http://schemas.microsoft.com/office/drawing/2014/main" id="{04109F09-F361-7841-B28D-4599DFEBE0A8}"/>
                </a:ext>
              </a:extLst>
            </p:cNvPr>
            <p:cNvSpPr txBox="1"/>
            <p:nvPr/>
          </p:nvSpPr>
          <p:spPr>
            <a:xfrm>
              <a:off x="4278703" y="473752"/>
              <a:ext cx="7887419" cy="400110"/>
            </a:xfrm>
            <a:prstGeom prst="rect">
              <a:avLst/>
            </a:prstGeom>
            <a:noFill/>
          </p:spPr>
          <p:txBody>
            <a:bodyPr wrap="square">
              <a:spAutoFit/>
            </a:bodyPr>
            <a:lstStyle/>
            <a:p>
              <a:pPr algn="r"/>
              <a:r>
                <a:rPr lang="en-US" altLang="ko-KR"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rPr>
                <a:t>Risk Stratification of SCD in Post MI Patients/Nonischemic CM Patients</a:t>
              </a:r>
              <a:endParaRPr lang="ko-KR" altLang="en-US" sz="2000" b="1" dirty="0">
                <a:solidFill>
                  <a:schemeClr val="bg1"/>
                </a:solidFill>
                <a:latin typeface="Calibri" panose="020F0502020204030204" pitchFamily="34" charset="0"/>
                <a:ea typeface="MICE고딕 OTF Bold" panose="00000800000000000000" pitchFamily="50" charset="-127"/>
                <a:cs typeface="Calibri" panose="020F0502020204030204" pitchFamily="34" charset="0"/>
              </a:endParaRPr>
            </a:p>
          </p:txBody>
        </p:sp>
      </p:grpSp>
      <p:sp>
        <p:nvSpPr>
          <p:cNvPr id="2" name="제목 개체 틀 1">
            <a:extLst>
              <a:ext uri="{FF2B5EF4-FFF2-40B4-BE49-F238E27FC236}">
                <a16:creationId xmlns:a16="http://schemas.microsoft.com/office/drawing/2014/main" id="{FDC586CA-D969-4F5B-BB9D-C0C76BBFF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A1F96468-A76C-46B0-8FAA-BCB38CFFB8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48F4F029-1FB1-4610-AE15-FBD4D49D9A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8C94D-8A9A-4614-8F39-A77A1A5F8E13}" type="datetimeFigureOut">
              <a:rPr lang="ko-KR" altLang="en-US" smtClean="0"/>
              <a:t>2021. 11. 10.</a:t>
            </a:fld>
            <a:endParaRPr lang="ko-KR" altLang="en-US"/>
          </a:p>
        </p:txBody>
      </p:sp>
      <p:sp>
        <p:nvSpPr>
          <p:cNvPr id="5" name="바닥글 개체 틀 4">
            <a:extLst>
              <a:ext uri="{FF2B5EF4-FFF2-40B4-BE49-F238E27FC236}">
                <a16:creationId xmlns:a16="http://schemas.microsoft.com/office/drawing/2014/main" id="{2359D40A-A42D-4FF7-924B-A1B473B0AE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B4374AF9-874F-49AC-BD35-F7B11C609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CFAFB-4259-4F25-ABC3-E6A41BF7E5C8}" type="slidenum">
              <a:rPr lang="ko-KR" altLang="en-US" smtClean="0"/>
              <a:t>‹#›</a:t>
            </a:fld>
            <a:endParaRPr lang="ko-KR" altLang="en-US"/>
          </a:p>
        </p:txBody>
      </p:sp>
    </p:spTree>
    <p:extLst>
      <p:ext uri="{BB962C8B-B14F-4D97-AF65-F5344CB8AC3E}">
        <p14:creationId xmlns:p14="http://schemas.microsoft.com/office/powerpoint/2010/main" val="2721361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ADAFC6E9-40F8-410D-B8C9-394B53F33A72}"/>
              </a:ext>
            </a:extLst>
          </p:cNvPr>
          <p:cNvSpPr/>
          <p:nvPr/>
        </p:nvSpPr>
        <p:spPr>
          <a:xfrm>
            <a:off x="0" y="1933303"/>
            <a:ext cx="12188952" cy="1495697"/>
          </a:xfrm>
          <a:prstGeom prst="rect">
            <a:avLst/>
          </a:prstGeom>
          <a:solidFill>
            <a:srgbClr val="D7E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C7076426-69A1-470C-8ABF-4C36578374AD}"/>
              </a:ext>
            </a:extLst>
          </p:cNvPr>
          <p:cNvSpPr txBox="1"/>
          <p:nvPr/>
        </p:nvSpPr>
        <p:spPr>
          <a:xfrm>
            <a:off x="-1524" y="2204097"/>
            <a:ext cx="12193524" cy="954107"/>
          </a:xfrm>
          <a:prstGeom prst="rect">
            <a:avLst/>
          </a:prstGeom>
          <a:noFill/>
        </p:spPr>
        <p:txBody>
          <a:bodyPr wrap="square" rtlCol="0">
            <a:spAutoFit/>
          </a:bodyPr>
          <a:lstStyle/>
          <a:p>
            <a:pPr algn="ctr"/>
            <a:r>
              <a:rPr lang="en-US" altLang="ko-KR" sz="2800" b="1" dirty="0">
                <a:latin typeface="Calibri" panose="020F0502020204030204" pitchFamily="34" charset="0"/>
                <a:ea typeface="MICE고딕 OTF Bold" panose="00000800000000000000" pitchFamily="50" charset="-127"/>
                <a:cs typeface="Calibri" panose="020F0502020204030204" pitchFamily="34" charset="0"/>
              </a:rPr>
              <a:t>Risk Stratification of SCD</a:t>
            </a:r>
          </a:p>
          <a:p>
            <a:pPr algn="ctr"/>
            <a:r>
              <a:rPr lang="en-US" altLang="ko-KR" sz="2800" b="1" dirty="0">
                <a:latin typeface="Calibri" panose="020F0502020204030204" pitchFamily="34" charset="0"/>
                <a:ea typeface="MICE고딕 OTF Bold" panose="00000800000000000000" pitchFamily="50" charset="-127"/>
                <a:cs typeface="Calibri" panose="020F0502020204030204" pitchFamily="34" charset="0"/>
              </a:rPr>
              <a:t>in Post MI Patients/Nonischemic CM Patients</a:t>
            </a:r>
            <a:endParaRPr lang="ko-KR" altLang="en-US" sz="2800" b="1" dirty="0">
              <a:latin typeface="Calibri" panose="020F0502020204030204" pitchFamily="34" charset="0"/>
              <a:ea typeface="MICE고딕 OTF Bold" panose="00000800000000000000" pitchFamily="50" charset="-127"/>
              <a:cs typeface="Calibri" panose="020F0502020204030204" pitchFamily="34" charset="0"/>
            </a:endParaRPr>
          </a:p>
        </p:txBody>
      </p:sp>
      <p:sp>
        <p:nvSpPr>
          <p:cNvPr id="6" name="TextBox 5">
            <a:extLst>
              <a:ext uri="{FF2B5EF4-FFF2-40B4-BE49-F238E27FC236}">
                <a16:creationId xmlns:a16="http://schemas.microsoft.com/office/drawing/2014/main" id="{0557BE2E-9B69-4D54-A320-8227760B23C2}"/>
              </a:ext>
            </a:extLst>
          </p:cNvPr>
          <p:cNvSpPr txBox="1"/>
          <p:nvPr/>
        </p:nvSpPr>
        <p:spPr>
          <a:xfrm>
            <a:off x="-1524" y="4758328"/>
            <a:ext cx="12193524" cy="1384995"/>
          </a:xfrm>
          <a:prstGeom prst="rect">
            <a:avLst/>
          </a:prstGeom>
          <a:noFill/>
        </p:spPr>
        <p:txBody>
          <a:bodyPr wrap="square" rtlCol="0">
            <a:spAutoFit/>
          </a:bodyPr>
          <a:lstStyle/>
          <a:p>
            <a:pPr algn="ctr"/>
            <a:r>
              <a:rPr lang="en-US" altLang="ko-KR" sz="2800" b="1" dirty="0" err="1">
                <a:latin typeface="HY태고딕" panose="02030600000101010101" pitchFamily="18" charset="-127"/>
                <a:ea typeface="HY태고딕" panose="02030600000101010101" pitchFamily="18" charset="-127"/>
              </a:rPr>
              <a:t>Youngjin</a:t>
            </a:r>
            <a:r>
              <a:rPr lang="en-US" altLang="ko-KR" sz="2800" b="1" dirty="0">
                <a:latin typeface="HY태고딕" panose="02030600000101010101" pitchFamily="18" charset="-127"/>
                <a:ea typeface="HY태고딕" panose="02030600000101010101" pitchFamily="18" charset="-127"/>
              </a:rPr>
              <a:t> Cho, M.D.</a:t>
            </a:r>
          </a:p>
          <a:p>
            <a:pPr algn="ctr"/>
            <a:endParaRPr lang="en-US" altLang="ko-KR" sz="2800" b="1" dirty="0">
              <a:latin typeface="HY태고딕" panose="02030600000101010101" pitchFamily="18" charset="-127"/>
              <a:ea typeface="HY태고딕" panose="02030600000101010101" pitchFamily="18" charset="-127"/>
            </a:endParaRPr>
          </a:p>
          <a:p>
            <a:pPr algn="ctr"/>
            <a:r>
              <a:rPr lang="en-US" altLang="ko-KR" sz="2800" b="1" dirty="0">
                <a:latin typeface="HY태고딕" panose="02030600000101010101" pitchFamily="18" charset="-127"/>
                <a:ea typeface="HY태고딕" panose="02030600000101010101" pitchFamily="18" charset="-127"/>
              </a:rPr>
              <a:t>Seoul National University </a:t>
            </a:r>
            <a:r>
              <a:rPr lang="en-US" altLang="ko-KR" sz="2800" b="1" dirty="0" err="1">
                <a:latin typeface="HY태고딕" panose="02030600000101010101" pitchFamily="18" charset="-127"/>
                <a:ea typeface="HY태고딕" panose="02030600000101010101" pitchFamily="18" charset="-127"/>
              </a:rPr>
              <a:t>Bundang</a:t>
            </a:r>
            <a:r>
              <a:rPr lang="en-US" altLang="ko-KR" sz="2800" b="1" dirty="0">
                <a:latin typeface="HY태고딕" panose="02030600000101010101" pitchFamily="18" charset="-127"/>
                <a:ea typeface="HY태고딕" panose="02030600000101010101" pitchFamily="18" charset="-127"/>
              </a:rPr>
              <a:t> Hospital</a:t>
            </a:r>
            <a:endParaRPr lang="ko-KR" altLang="en-US" sz="2800" b="1" dirty="0">
              <a:latin typeface="HY태고딕" panose="02030600000101010101" pitchFamily="18" charset="-127"/>
              <a:ea typeface="HY태고딕" panose="02030600000101010101" pitchFamily="18" charset="-127"/>
            </a:endParaRPr>
          </a:p>
        </p:txBody>
      </p:sp>
      <p:sp>
        <p:nvSpPr>
          <p:cNvPr id="7" name="TextBox 6">
            <a:extLst>
              <a:ext uri="{FF2B5EF4-FFF2-40B4-BE49-F238E27FC236}">
                <a16:creationId xmlns:a16="http://schemas.microsoft.com/office/drawing/2014/main" id="{AD1F75A5-9947-4005-A4DD-9DAC5F59C764}"/>
              </a:ext>
            </a:extLst>
          </p:cNvPr>
          <p:cNvSpPr txBox="1"/>
          <p:nvPr/>
        </p:nvSpPr>
        <p:spPr>
          <a:xfrm>
            <a:off x="-1" y="1594747"/>
            <a:ext cx="12188952" cy="338554"/>
          </a:xfrm>
          <a:prstGeom prst="rect">
            <a:avLst/>
          </a:prstGeom>
          <a:noFill/>
        </p:spPr>
        <p:txBody>
          <a:bodyPr wrap="square" rtlCol="0">
            <a:spAutoFit/>
          </a:bodyPr>
          <a:lstStyle/>
          <a:p>
            <a:r>
              <a:rPr lang="en-US" altLang="ko-KR" sz="1600" dirty="0">
                <a:latin typeface="Calibri" panose="020F0502020204030204" pitchFamily="34" charset="0"/>
                <a:ea typeface="MICE고딕 OTF" panose="00000800000000000000" pitchFamily="50" charset="-127"/>
                <a:cs typeface="Calibri" panose="020F0502020204030204" pitchFamily="34" charset="0"/>
              </a:rPr>
              <a:t>Session 1. Sudden Cardiac Death: Risk Stratification and Management</a:t>
            </a:r>
          </a:p>
        </p:txBody>
      </p:sp>
    </p:spTree>
    <p:extLst>
      <p:ext uri="{BB962C8B-B14F-4D97-AF65-F5344CB8AC3E}">
        <p14:creationId xmlns:p14="http://schemas.microsoft.com/office/powerpoint/2010/main" val="2124552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BCB0-F1D9-4F48-B9D9-B17FE3C20CB0}"/>
              </a:ext>
            </a:extLst>
          </p:cNvPr>
          <p:cNvSpPr>
            <a:spLocks noGrp="1"/>
          </p:cNvSpPr>
          <p:nvPr>
            <p:ph type="title"/>
          </p:nvPr>
        </p:nvSpPr>
        <p:spPr>
          <a:xfrm>
            <a:off x="144196" y="1115019"/>
            <a:ext cx="9283889" cy="575669"/>
          </a:xfrm>
        </p:spPr>
        <p:txBody>
          <a:bodyPr>
            <a:normAutofit/>
          </a:bodyPr>
          <a:lstStyle/>
          <a:p>
            <a:r>
              <a:rPr lang="en-KR" sz="3200" dirty="0"/>
              <a:t>LGE, risk factor for cardiac death in ICM</a:t>
            </a:r>
          </a:p>
        </p:txBody>
      </p:sp>
      <p:pic>
        <p:nvPicPr>
          <p:cNvPr id="6" name="Content Placeholder 5">
            <a:extLst>
              <a:ext uri="{FF2B5EF4-FFF2-40B4-BE49-F238E27FC236}">
                <a16:creationId xmlns:a16="http://schemas.microsoft.com/office/drawing/2014/main" id="{E08F1756-7664-FF41-860B-FCF751A3176F}"/>
              </a:ext>
            </a:extLst>
          </p:cNvPr>
          <p:cNvPicPr>
            <a:picLocks noGrp="1" noChangeAspect="1"/>
          </p:cNvPicPr>
          <p:nvPr>
            <p:ph idx="1"/>
          </p:nvPr>
        </p:nvPicPr>
        <p:blipFill>
          <a:blip r:embed="rId2"/>
          <a:stretch>
            <a:fillRect/>
          </a:stretch>
        </p:blipFill>
        <p:spPr>
          <a:xfrm>
            <a:off x="5792006" y="2540041"/>
            <a:ext cx="6174684" cy="3812363"/>
          </a:xfrm>
          <a:prstGeom prst="rect">
            <a:avLst/>
          </a:prstGeom>
        </p:spPr>
      </p:pic>
      <p:sp>
        <p:nvSpPr>
          <p:cNvPr id="4" name="Rectangle 3">
            <a:extLst>
              <a:ext uri="{FF2B5EF4-FFF2-40B4-BE49-F238E27FC236}">
                <a16:creationId xmlns:a16="http://schemas.microsoft.com/office/drawing/2014/main" id="{E2553CBD-8AF9-8B4C-B90E-D2650814F6AF}"/>
              </a:ext>
            </a:extLst>
          </p:cNvPr>
          <p:cNvSpPr/>
          <p:nvPr/>
        </p:nvSpPr>
        <p:spPr>
          <a:xfrm>
            <a:off x="9738058" y="6581001"/>
            <a:ext cx="2453942" cy="276999"/>
          </a:xfrm>
          <a:prstGeom prst="rect">
            <a:avLst/>
          </a:prstGeom>
        </p:spPr>
        <p:txBody>
          <a:bodyPr wrap="none">
            <a:spAutoFit/>
          </a:bodyPr>
          <a:lstStyle/>
          <a:p>
            <a:r>
              <a:rPr lang="en-KR" sz="1200" dirty="0"/>
              <a:t>Circulation. 2006;113:2733-2743.</a:t>
            </a:r>
          </a:p>
        </p:txBody>
      </p:sp>
      <p:pic>
        <p:nvPicPr>
          <p:cNvPr id="5" name="Picture 4">
            <a:extLst>
              <a:ext uri="{FF2B5EF4-FFF2-40B4-BE49-F238E27FC236}">
                <a16:creationId xmlns:a16="http://schemas.microsoft.com/office/drawing/2014/main" id="{695FB65B-D7E9-344C-8626-B156978B8D19}"/>
              </a:ext>
            </a:extLst>
          </p:cNvPr>
          <p:cNvPicPr>
            <a:picLocks noChangeAspect="1"/>
          </p:cNvPicPr>
          <p:nvPr/>
        </p:nvPicPr>
        <p:blipFill>
          <a:blip r:embed="rId3"/>
          <a:stretch>
            <a:fillRect/>
          </a:stretch>
        </p:blipFill>
        <p:spPr>
          <a:xfrm>
            <a:off x="144196" y="2830066"/>
            <a:ext cx="5561540" cy="2441914"/>
          </a:xfrm>
          <a:prstGeom prst="rect">
            <a:avLst/>
          </a:prstGeom>
        </p:spPr>
      </p:pic>
      <p:sp>
        <p:nvSpPr>
          <p:cNvPr id="7" name="Rectangle 6">
            <a:extLst>
              <a:ext uri="{FF2B5EF4-FFF2-40B4-BE49-F238E27FC236}">
                <a16:creationId xmlns:a16="http://schemas.microsoft.com/office/drawing/2014/main" id="{69173B7D-B23F-FC4E-B694-EBF6EBF7D810}"/>
              </a:ext>
            </a:extLst>
          </p:cNvPr>
          <p:cNvSpPr/>
          <p:nvPr/>
        </p:nvSpPr>
        <p:spPr>
          <a:xfrm>
            <a:off x="144196" y="1746032"/>
            <a:ext cx="6096000" cy="369332"/>
          </a:xfrm>
          <a:prstGeom prst="rect">
            <a:avLst/>
          </a:prstGeom>
        </p:spPr>
        <p:txBody>
          <a:bodyPr>
            <a:spAutoFit/>
          </a:bodyPr>
          <a:lstStyle/>
          <a:p>
            <a:r>
              <a:rPr lang="en-KR" dirty="0"/>
              <a:t>195 patients, with known prior MI</a:t>
            </a:r>
          </a:p>
        </p:txBody>
      </p:sp>
      <p:sp>
        <p:nvSpPr>
          <p:cNvPr id="8" name="TextBox 7">
            <a:extLst>
              <a:ext uri="{FF2B5EF4-FFF2-40B4-BE49-F238E27FC236}">
                <a16:creationId xmlns:a16="http://schemas.microsoft.com/office/drawing/2014/main" id="{6995CF8D-E7DD-F94B-B472-87836E513DDA}"/>
              </a:ext>
            </a:extLst>
          </p:cNvPr>
          <p:cNvSpPr txBox="1"/>
          <p:nvPr/>
        </p:nvSpPr>
        <p:spPr>
          <a:xfrm>
            <a:off x="8054567" y="2214203"/>
            <a:ext cx="2300823" cy="400110"/>
          </a:xfrm>
          <a:prstGeom prst="rect">
            <a:avLst/>
          </a:prstGeom>
          <a:noFill/>
        </p:spPr>
        <p:txBody>
          <a:bodyPr wrap="none" rtlCol="0">
            <a:spAutoFit/>
          </a:bodyPr>
          <a:lstStyle/>
          <a:p>
            <a:r>
              <a:rPr lang="en-US" sz="2000" b="1" dirty="0"/>
              <a:t>Cardiac Mortality</a:t>
            </a:r>
            <a:endParaRPr lang="en-KR" sz="2000" b="1" dirty="0"/>
          </a:p>
        </p:txBody>
      </p:sp>
    </p:spTree>
    <p:extLst>
      <p:ext uri="{BB962C8B-B14F-4D97-AF65-F5344CB8AC3E}">
        <p14:creationId xmlns:p14="http://schemas.microsoft.com/office/powerpoint/2010/main" val="2388056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31195" y="1045706"/>
            <a:ext cx="10515600" cy="853440"/>
          </a:xfrm>
        </p:spPr>
        <p:txBody>
          <a:bodyPr>
            <a:noAutofit/>
          </a:bodyPr>
          <a:lstStyle/>
          <a:p>
            <a:r>
              <a:rPr lang="en-US" altLang="ko-KR" sz="3200" b="1" dirty="0"/>
              <a:t>Infarct size by LGE-MRI</a:t>
            </a:r>
            <a:endParaRPr lang="ko-KR" altLang="en-US" sz="32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468" y="2580023"/>
            <a:ext cx="3757508"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396" y="2524447"/>
            <a:ext cx="4602708" cy="41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내용 개체 틀 3"/>
          <p:cNvSpPr>
            <a:spLocks noGrp="1"/>
          </p:cNvSpPr>
          <p:nvPr>
            <p:ph idx="1"/>
          </p:nvPr>
        </p:nvSpPr>
        <p:spPr>
          <a:xfrm>
            <a:off x="3264030" y="1750424"/>
            <a:ext cx="5663939" cy="774023"/>
          </a:xfrm>
        </p:spPr>
        <p:txBody>
          <a:bodyPr>
            <a:normAutofit lnSpcReduction="10000"/>
          </a:bodyPr>
          <a:lstStyle/>
          <a:p>
            <a:pPr>
              <a:lnSpc>
                <a:spcPct val="120000"/>
              </a:lnSpc>
              <a:spcBef>
                <a:spcPts val="0"/>
              </a:spcBef>
            </a:pPr>
            <a:r>
              <a:rPr lang="en-US" altLang="ko-KR" sz="1400" dirty="0">
                <a:latin typeface="Verdana" panose="020B0604030504040204" pitchFamily="34" charset="0"/>
                <a:ea typeface="Verdana" panose="020B0604030504040204" pitchFamily="34" charset="0"/>
                <a:cs typeface="Verdana" panose="020B0604030504040204" pitchFamily="34" charset="0"/>
              </a:rPr>
              <a:t>122 patients with STEMI following PCI</a:t>
            </a:r>
          </a:p>
          <a:p>
            <a:pPr>
              <a:lnSpc>
                <a:spcPct val="120000"/>
              </a:lnSpc>
              <a:spcBef>
                <a:spcPts val="0"/>
              </a:spcBef>
            </a:pPr>
            <a:r>
              <a:rPr lang="en-US" altLang="ko-KR" sz="1400" dirty="0">
                <a:latin typeface="Verdana" panose="020B0604030504040204" pitchFamily="34" charset="0"/>
                <a:ea typeface="Verdana" panose="020B0604030504040204" pitchFamily="34" charset="0"/>
                <a:cs typeface="Verdana" panose="020B0604030504040204" pitchFamily="34" charset="0"/>
              </a:rPr>
              <a:t>Primary end-point: all cause mortality, heart TPL</a:t>
            </a:r>
          </a:p>
          <a:p>
            <a:pPr>
              <a:lnSpc>
                <a:spcPct val="120000"/>
              </a:lnSpc>
              <a:spcBef>
                <a:spcPts val="0"/>
              </a:spcBef>
            </a:pPr>
            <a:r>
              <a:rPr lang="en-US" altLang="ko-KR" sz="1400" dirty="0">
                <a:latin typeface="Verdana" panose="020B0604030504040204" pitchFamily="34" charset="0"/>
                <a:ea typeface="Verdana" panose="020B0604030504040204" pitchFamily="34" charset="0"/>
                <a:cs typeface="Verdana" panose="020B0604030504040204" pitchFamily="34" charset="0"/>
              </a:rPr>
              <a:t>Median follow-up: 4.4 year</a:t>
            </a:r>
            <a:endParaRPr lang="ko-KR" altLang="en-US" sz="1400" dirty="0">
              <a:latin typeface="Verdana" panose="020B0604030504040204" pitchFamily="34" charset="0"/>
              <a:cs typeface="Verdana" panose="020B0604030504040204" pitchFamily="34" charset="0"/>
            </a:endParaRPr>
          </a:p>
        </p:txBody>
      </p:sp>
      <p:sp>
        <p:nvSpPr>
          <p:cNvPr id="4" name="TextBox 3"/>
          <p:cNvSpPr txBox="1"/>
          <p:nvPr/>
        </p:nvSpPr>
        <p:spPr>
          <a:xfrm>
            <a:off x="9492208" y="6550223"/>
            <a:ext cx="2699792" cy="276999"/>
          </a:xfrm>
          <a:prstGeom prst="rect">
            <a:avLst/>
          </a:prstGeom>
          <a:noFill/>
        </p:spPr>
        <p:txBody>
          <a:bodyPr wrap="square" rtlCol="0">
            <a:spAutoFit/>
          </a:bodyPr>
          <a:lstStyle/>
          <a:p>
            <a:pPr algn="r"/>
            <a:r>
              <a:rPr lang="en-US" altLang="ko-KR" sz="1200" dirty="0">
                <a:latin typeface="Verdana" panose="020B0604030504040204" pitchFamily="34" charset="0"/>
                <a:ea typeface="Verdana" panose="020B0604030504040204" pitchFamily="34" charset="0"/>
                <a:cs typeface="Verdana" panose="020B0604030504040204" pitchFamily="34" charset="0"/>
              </a:rPr>
              <a:t>Heart 2007;94:730-6</a:t>
            </a:r>
            <a:endParaRPr lang="ko-KR" altLang="en-US" sz="12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68702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6136-CA08-F44B-8A27-F3508603DE73}"/>
              </a:ext>
            </a:extLst>
          </p:cNvPr>
          <p:cNvSpPr>
            <a:spLocks noGrp="1"/>
          </p:cNvSpPr>
          <p:nvPr>
            <p:ph type="title"/>
          </p:nvPr>
        </p:nvSpPr>
        <p:spPr>
          <a:xfrm>
            <a:off x="122104" y="1144589"/>
            <a:ext cx="10515600" cy="893218"/>
          </a:xfrm>
        </p:spPr>
        <p:txBody>
          <a:bodyPr/>
          <a:lstStyle/>
          <a:p>
            <a:r>
              <a:rPr lang="en-KR" dirty="0"/>
              <a:t>LGE+; </a:t>
            </a:r>
            <a:r>
              <a:rPr lang="en-KR" sz="3600" dirty="0"/>
              <a:t>Meta-analysis</a:t>
            </a:r>
            <a:endParaRPr lang="en-KR" dirty="0"/>
          </a:p>
        </p:txBody>
      </p:sp>
      <p:sp>
        <p:nvSpPr>
          <p:cNvPr id="5" name="내용 개체 틀 3">
            <a:extLst>
              <a:ext uri="{FF2B5EF4-FFF2-40B4-BE49-F238E27FC236}">
                <a16:creationId xmlns:a16="http://schemas.microsoft.com/office/drawing/2014/main" id="{66551F59-D91F-D94F-930F-9F5A2DA992B1}"/>
              </a:ext>
            </a:extLst>
          </p:cNvPr>
          <p:cNvSpPr>
            <a:spLocks noGrp="1"/>
          </p:cNvSpPr>
          <p:nvPr>
            <p:ph idx="1"/>
          </p:nvPr>
        </p:nvSpPr>
        <p:spPr>
          <a:xfrm>
            <a:off x="130813" y="2039411"/>
            <a:ext cx="10119176" cy="555745"/>
          </a:xfrm>
        </p:spPr>
        <p:txBody>
          <a:bodyPr>
            <a:normAutofit fontScale="92500" lnSpcReduction="20000"/>
          </a:bodyPr>
          <a:lstStyle/>
          <a:p>
            <a:pPr>
              <a:lnSpc>
                <a:spcPct val="120000"/>
              </a:lnSpc>
              <a:spcBef>
                <a:spcPts val="0"/>
              </a:spcBef>
            </a:pPr>
            <a:r>
              <a:rPr lang="en-US" altLang="ko-KR" sz="1600" dirty="0">
                <a:latin typeface="Verdana" panose="020B0604030504040204" pitchFamily="34" charset="0"/>
                <a:ea typeface="Verdana" panose="020B0604030504040204" pitchFamily="34" charset="0"/>
                <a:cs typeface="Verdana" panose="020B0604030504040204" pitchFamily="34" charset="0"/>
              </a:rPr>
              <a:t>Ischemic and Non-ischemic</a:t>
            </a:r>
          </a:p>
          <a:p>
            <a:pPr>
              <a:lnSpc>
                <a:spcPct val="120000"/>
              </a:lnSpc>
              <a:spcBef>
                <a:spcPts val="0"/>
              </a:spcBef>
            </a:pPr>
            <a:r>
              <a:rPr lang="en-US" altLang="ko-KR" sz="1600" dirty="0">
                <a:latin typeface="Verdana" panose="020B0604030504040204" pitchFamily="34" charset="0"/>
                <a:ea typeface="Verdana" panose="020B0604030504040204" pitchFamily="34" charset="0"/>
                <a:cs typeface="Verdana" panose="020B0604030504040204" pitchFamily="34" charset="0"/>
              </a:rPr>
              <a:t>Sudden death, aborted sudden death, VT/VF, appropriate ICD therapy</a:t>
            </a:r>
            <a:endParaRPr lang="ko-KR" altLang="en-US" sz="1600" dirty="0">
              <a:latin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1141B7D2-CCF5-494D-B1DD-E27B6917A7F7}"/>
              </a:ext>
            </a:extLst>
          </p:cNvPr>
          <p:cNvSpPr txBox="1"/>
          <p:nvPr/>
        </p:nvSpPr>
        <p:spPr>
          <a:xfrm>
            <a:off x="0" y="6518013"/>
            <a:ext cx="3065583" cy="276999"/>
          </a:xfrm>
          <a:prstGeom prst="rect">
            <a:avLst/>
          </a:prstGeom>
          <a:noFill/>
        </p:spPr>
        <p:txBody>
          <a:bodyPr wrap="none" rtlCol="0">
            <a:spAutoFit/>
          </a:bodyPr>
          <a:lstStyle/>
          <a:p>
            <a:r>
              <a:rPr lang="en-US" sz="1200" dirty="0" err="1"/>
              <a:t>Disertori</a:t>
            </a:r>
            <a:r>
              <a:rPr lang="en-US" sz="1200" dirty="0"/>
              <a:t> et al. JACC </a:t>
            </a:r>
            <a:r>
              <a:rPr lang="en-US" sz="1200" dirty="0" err="1"/>
              <a:t>Img</a:t>
            </a:r>
            <a:r>
              <a:rPr lang="en-US" sz="1200" dirty="0"/>
              <a:t>. 2016;9:1046–55</a:t>
            </a:r>
            <a:endParaRPr lang="en-KR" sz="1200" dirty="0"/>
          </a:p>
        </p:txBody>
      </p:sp>
      <p:pic>
        <p:nvPicPr>
          <p:cNvPr id="8" name="Picture 7">
            <a:extLst>
              <a:ext uri="{FF2B5EF4-FFF2-40B4-BE49-F238E27FC236}">
                <a16:creationId xmlns:a16="http://schemas.microsoft.com/office/drawing/2014/main" id="{5EFF08FB-F560-CD43-9DDC-08C72A04AC90}"/>
              </a:ext>
            </a:extLst>
          </p:cNvPr>
          <p:cNvPicPr>
            <a:picLocks noChangeAspect="1"/>
          </p:cNvPicPr>
          <p:nvPr/>
        </p:nvPicPr>
        <p:blipFill>
          <a:blip r:embed="rId2"/>
          <a:stretch>
            <a:fillRect/>
          </a:stretch>
        </p:blipFill>
        <p:spPr>
          <a:xfrm>
            <a:off x="0" y="2651351"/>
            <a:ext cx="12192000" cy="3415755"/>
          </a:xfrm>
          <a:prstGeom prst="rect">
            <a:avLst/>
          </a:prstGeom>
        </p:spPr>
      </p:pic>
    </p:spTree>
    <p:extLst>
      <p:ext uri="{BB962C8B-B14F-4D97-AF65-F5344CB8AC3E}">
        <p14:creationId xmlns:p14="http://schemas.microsoft.com/office/powerpoint/2010/main" val="2999209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6136-CA08-F44B-8A27-F3508603DE73}"/>
              </a:ext>
            </a:extLst>
          </p:cNvPr>
          <p:cNvSpPr>
            <a:spLocks noGrp="1"/>
          </p:cNvSpPr>
          <p:nvPr>
            <p:ph type="title"/>
          </p:nvPr>
        </p:nvSpPr>
        <p:spPr>
          <a:xfrm>
            <a:off x="122104" y="1144588"/>
            <a:ext cx="10515600" cy="1325563"/>
          </a:xfrm>
        </p:spPr>
        <p:txBody>
          <a:bodyPr/>
          <a:lstStyle/>
          <a:p>
            <a:r>
              <a:rPr lang="en-KR" dirty="0"/>
              <a:t>LGE+</a:t>
            </a:r>
            <a:br>
              <a:rPr lang="en-KR" dirty="0"/>
            </a:br>
            <a:r>
              <a:rPr lang="en-KR" sz="3600" dirty="0"/>
              <a:t>Meta-analysis</a:t>
            </a:r>
            <a:endParaRPr lang="en-KR" dirty="0"/>
          </a:p>
        </p:txBody>
      </p:sp>
      <p:pic>
        <p:nvPicPr>
          <p:cNvPr id="4" name="Picture 3">
            <a:extLst>
              <a:ext uri="{FF2B5EF4-FFF2-40B4-BE49-F238E27FC236}">
                <a16:creationId xmlns:a16="http://schemas.microsoft.com/office/drawing/2014/main" id="{D7E0A256-0BE6-554F-8455-2EA214598085}"/>
              </a:ext>
            </a:extLst>
          </p:cNvPr>
          <p:cNvPicPr>
            <a:picLocks noChangeAspect="1"/>
          </p:cNvPicPr>
          <p:nvPr/>
        </p:nvPicPr>
        <p:blipFill>
          <a:blip r:embed="rId2"/>
          <a:stretch>
            <a:fillRect/>
          </a:stretch>
        </p:blipFill>
        <p:spPr>
          <a:xfrm>
            <a:off x="3846086" y="0"/>
            <a:ext cx="8345914" cy="6858000"/>
          </a:xfrm>
          <a:prstGeom prst="rect">
            <a:avLst/>
          </a:prstGeom>
        </p:spPr>
      </p:pic>
      <p:sp>
        <p:nvSpPr>
          <p:cNvPr id="5" name="내용 개체 틀 3">
            <a:extLst>
              <a:ext uri="{FF2B5EF4-FFF2-40B4-BE49-F238E27FC236}">
                <a16:creationId xmlns:a16="http://schemas.microsoft.com/office/drawing/2014/main" id="{66551F59-D91F-D94F-930F-9F5A2DA992B1}"/>
              </a:ext>
            </a:extLst>
          </p:cNvPr>
          <p:cNvSpPr>
            <a:spLocks noGrp="1"/>
          </p:cNvSpPr>
          <p:nvPr>
            <p:ph idx="1"/>
          </p:nvPr>
        </p:nvSpPr>
        <p:spPr>
          <a:xfrm>
            <a:off x="133712" y="2541766"/>
            <a:ext cx="3712374" cy="2173453"/>
          </a:xfrm>
        </p:spPr>
        <p:txBody>
          <a:bodyPr>
            <a:normAutofit/>
          </a:bodyPr>
          <a:lstStyle/>
          <a:p>
            <a:pPr>
              <a:lnSpc>
                <a:spcPct val="120000"/>
              </a:lnSpc>
              <a:spcBef>
                <a:spcPts val="0"/>
              </a:spcBef>
            </a:pPr>
            <a:r>
              <a:rPr lang="en-US" altLang="ko-KR" sz="1600" dirty="0">
                <a:latin typeface="Verdana" panose="020B0604030504040204" pitchFamily="34" charset="0"/>
                <a:ea typeface="Verdana" panose="020B0604030504040204" pitchFamily="34" charset="0"/>
                <a:cs typeface="Verdana" panose="020B0604030504040204" pitchFamily="34" charset="0"/>
              </a:rPr>
              <a:t>Ischemic and Non-ischemic</a:t>
            </a:r>
          </a:p>
          <a:p>
            <a:pPr>
              <a:lnSpc>
                <a:spcPct val="120000"/>
              </a:lnSpc>
              <a:spcBef>
                <a:spcPts val="0"/>
              </a:spcBef>
            </a:pPr>
            <a:endParaRPr lang="en-US" altLang="ko-KR" sz="1600" dirty="0">
              <a:latin typeface="Verdana" panose="020B0604030504040204" pitchFamily="34" charset="0"/>
              <a:ea typeface="Verdana" panose="020B0604030504040204" pitchFamily="34" charset="0"/>
              <a:cs typeface="Verdana" panose="020B0604030504040204" pitchFamily="34" charset="0"/>
            </a:endParaRPr>
          </a:p>
          <a:p>
            <a:pPr>
              <a:lnSpc>
                <a:spcPct val="120000"/>
              </a:lnSpc>
              <a:spcBef>
                <a:spcPts val="0"/>
              </a:spcBef>
            </a:pPr>
            <a:r>
              <a:rPr lang="en-US" altLang="ko-KR" sz="1600" dirty="0">
                <a:latin typeface="Verdana" panose="020B0604030504040204" pitchFamily="34" charset="0"/>
                <a:ea typeface="Verdana" panose="020B0604030504040204" pitchFamily="34" charset="0"/>
                <a:cs typeface="Verdana" panose="020B0604030504040204" pitchFamily="34" charset="0"/>
              </a:rPr>
              <a:t>Sudden death, aborted sudden death, VT/VF, appropriate ICD therapy</a:t>
            </a:r>
            <a:endParaRPr lang="ko-KR" altLang="en-US" sz="1600" dirty="0">
              <a:latin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1141B7D2-CCF5-494D-B1DD-E27B6917A7F7}"/>
              </a:ext>
            </a:extLst>
          </p:cNvPr>
          <p:cNvSpPr txBox="1"/>
          <p:nvPr/>
        </p:nvSpPr>
        <p:spPr>
          <a:xfrm>
            <a:off x="0" y="6518013"/>
            <a:ext cx="3065583" cy="276999"/>
          </a:xfrm>
          <a:prstGeom prst="rect">
            <a:avLst/>
          </a:prstGeom>
          <a:noFill/>
        </p:spPr>
        <p:txBody>
          <a:bodyPr wrap="none" rtlCol="0">
            <a:spAutoFit/>
          </a:bodyPr>
          <a:lstStyle/>
          <a:p>
            <a:r>
              <a:rPr lang="en-US" sz="1200" dirty="0" err="1"/>
              <a:t>Disertori</a:t>
            </a:r>
            <a:r>
              <a:rPr lang="en-US" sz="1200" dirty="0"/>
              <a:t> et al. JACC </a:t>
            </a:r>
            <a:r>
              <a:rPr lang="en-US" sz="1200" dirty="0" err="1"/>
              <a:t>Img</a:t>
            </a:r>
            <a:r>
              <a:rPr lang="en-US" sz="1200" dirty="0"/>
              <a:t>. 2016;9:1046–55</a:t>
            </a:r>
            <a:endParaRPr lang="en-KR" sz="1200" dirty="0"/>
          </a:p>
        </p:txBody>
      </p:sp>
    </p:spTree>
    <p:extLst>
      <p:ext uri="{BB962C8B-B14F-4D97-AF65-F5344CB8AC3E}">
        <p14:creationId xmlns:p14="http://schemas.microsoft.com/office/powerpoint/2010/main" val="3419083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3CC07-5703-E646-9A4D-C839B5085A8D}"/>
              </a:ext>
            </a:extLst>
          </p:cNvPr>
          <p:cNvPicPr>
            <a:picLocks noChangeAspect="1"/>
          </p:cNvPicPr>
          <p:nvPr/>
        </p:nvPicPr>
        <p:blipFill>
          <a:blip r:embed="rId2"/>
          <a:stretch>
            <a:fillRect/>
          </a:stretch>
        </p:blipFill>
        <p:spPr>
          <a:xfrm>
            <a:off x="0" y="2388248"/>
            <a:ext cx="12192000" cy="3376481"/>
          </a:xfrm>
          <a:prstGeom prst="rect">
            <a:avLst/>
          </a:prstGeom>
        </p:spPr>
      </p:pic>
      <p:sp>
        <p:nvSpPr>
          <p:cNvPr id="5" name="Title 1">
            <a:extLst>
              <a:ext uri="{FF2B5EF4-FFF2-40B4-BE49-F238E27FC236}">
                <a16:creationId xmlns:a16="http://schemas.microsoft.com/office/drawing/2014/main" id="{22CC26D3-611D-9C47-8059-AAF055657301}"/>
              </a:ext>
            </a:extLst>
          </p:cNvPr>
          <p:cNvSpPr>
            <a:spLocks noGrp="1"/>
          </p:cNvSpPr>
          <p:nvPr>
            <p:ph type="title"/>
          </p:nvPr>
        </p:nvSpPr>
        <p:spPr>
          <a:xfrm>
            <a:off x="167705" y="1062685"/>
            <a:ext cx="10515600" cy="1325563"/>
          </a:xfrm>
        </p:spPr>
        <p:txBody>
          <a:bodyPr>
            <a:normAutofit/>
          </a:bodyPr>
          <a:lstStyle/>
          <a:p>
            <a:r>
              <a:rPr lang="en-US" sz="4000" dirty="0"/>
              <a:t>CMR techniques in risk stratification for SCD</a:t>
            </a:r>
            <a:endParaRPr lang="en-KR" sz="4000" dirty="0"/>
          </a:p>
        </p:txBody>
      </p:sp>
      <p:sp>
        <p:nvSpPr>
          <p:cNvPr id="6" name="TextBox 5">
            <a:extLst>
              <a:ext uri="{FF2B5EF4-FFF2-40B4-BE49-F238E27FC236}">
                <a16:creationId xmlns:a16="http://schemas.microsoft.com/office/drawing/2014/main" id="{41665913-B91D-1C4E-9AC3-8042F4ED1B6D}"/>
              </a:ext>
            </a:extLst>
          </p:cNvPr>
          <p:cNvSpPr txBox="1"/>
          <p:nvPr/>
        </p:nvSpPr>
        <p:spPr>
          <a:xfrm>
            <a:off x="9100981" y="6596390"/>
            <a:ext cx="3164649" cy="261610"/>
          </a:xfrm>
          <a:prstGeom prst="rect">
            <a:avLst/>
          </a:prstGeom>
          <a:noFill/>
        </p:spPr>
        <p:txBody>
          <a:bodyPr wrap="none" rtlCol="0">
            <a:spAutoFit/>
          </a:bodyPr>
          <a:lstStyle/>
          <a:p>
            <a:r>
              <a:rPr lang="en-US" sz="1100" dirty="0" err="1"/>
              <a:t>Gräni</a:t>
            </a:r>
            <a:r>
              <a:rPr lang="en-US" sz="1100" dirty="0"/>
              <a:t>, C. et al. JACC </a:t>
            </a:r>
            <a:r>
              <a:rPr lang="en-US" sz="1100" dirty="0" err="1"/>
              <a:t>Img</a:t>
            </a:r>
            <a:r>
              <a:rPr lang="en-US" sz="1100" dirty="0"/>
              <a:t>. 2020;13(10):2223–38.</a:t>
            </a:r>
            <a:endParaRPr lang="en-KR" sz="1100" dirty="0"/>
          </a:p>
        </p:txBody>
      </p:sp>
    </p:spTree>
    <p:extLst>
      <p:ext uri="{BB962C8B-B14F-4D97-AF65-F5344CB8AC3E}">
        <p14:creationId xmlns:p14="http://schemas.microsoft.com/office/powerpoint/2010/main" val="4001290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82F86-1759-464E-A03A-67AB1EA61BED}"/>
              </a:ext>
            </a:extLst>
          </p:cNvPr>
          <p:cNvSpPr>
            <a:spLocks noGrp="1"/>
          </p:cNvSpPr>
          <p:nvPr>
            <p:ph type="title"/>
          </p:nvPr>
        </p:nvSpPr>
        <p:spPr>
          <a:xfrm>
            <a:off x="192413" y="1015197"/>
            <a:ext cx="10515600" cy="960111"/>
          </a:xfrm>
        </p:spPr>
        <p:txBody>
          <a:bodyPr>
            <a:normAutofit/>
          </a:bodyPr>
          <a:lstStyle/>
          <a:p>
            <a:r>
              <a:rPr lang="en-KR" sz="3600" dirty="0"/>
              <a:t>Feature-Tracking strain</a:t>
            </a:r>
          </a:p>
        </p:txBody>
      </p:sp>
      <p:pic>
        <p:nvPicPr>
          <p:cNvPr id="4" name="Picture 3">
            <a:extLst>
              <a:ext uri="{FF2B5EF4-FFF2-40B4-BE49-F238E27FC236}">
                <a16:creationId xmlns:a16="http://schemas.microsoft.com/office/drawing/2014/main" id="{1C1EEFDD-0DF6-194E-BFB7-C3A0E570D989}"/>
              </a:ext>
            </a:extLst>
          </p:cNvPr>
          <p:cNvPicPr>
            <a:picLocks noChangeAspect="1"/>
          </p:cNvPicPr>
          <p:nvPr/>
        </p:nvPicPr>
        <p:blipFill>
          <a:blip r:embed="rId2"/>
          <a:stretch>
            <a:fillRect/>
          </a:stretch>
        </p:blipFill>
        <p:spPr>
          <a:xfrm>
            <a:off x="0" y="2113764"/>
            <a:ext cx="6989172" cy="4097780"/>
          </a:xfrm>
          <a:prstGeom prst="rect">
            <a:avLst/>
          </a:prstGeom>
        </p:spPr>
      </p:pic>
      <p:sp>
        <p:nvSpPr>
          <p:cNvPr id="6" name="TextBox 5">
            <a:extLst>
              <a:ext uri="{FF2B5EF4-FFF2-40B4-BE49-F238E27FC236}">
                <a16:creationId xmlns:a16="http://schemas.microsoft.com/office/drawing/2014/main" id="{1AA9AC2C-6682-F140-8AE3-15E048041065}"/>
              </a:ext>
            </a:extLst>
          </p:cNvPr>
          <p:cNvSpPr txBox="1"/>
          <p:nvPr/>
        </p:nvSpPr>
        <p:spPr>
          <a:xfrm>
            <a:off x="9238700" y="6561556"/>
            <a:ext cx="2938625" cy="430887"/>
          </a:xfrm>
          <a:prstGeom prst="rect">
            <a:avLst/>
          </a:prstGeom>
          <a:noFill/>
        </p:spPr>
        <p:txBody>
          <a:bodyPr wrap="none" rtlCol="0">
            <a:spAutoFit/>
          </a:bodyPr>
          <a:lstStyle/>
          <a:p>
            <a:r>
              <a:rPr lang="en-US" sz="1100" dirty="0"/>
              <a:t>Romano et al. JACC </a:t>
            </a:r>
            <a:r>
              <a:rPr lang="en-US" sz="1100" dirty="0" err="1"/>
              <a:t>Img</a:t>
            </a:r>
            <a:r>
              <a:rPr lang="en-US" sz="1100" dirty="0"/>
              <a:t>. </a:t>
            </a:r>
            <a:r>
              <a:rPr lang="en-KR" sz="1100" dirty="0"/>
              <a:t>2018;11:1419–29 </a:t>
            </a:r>
          </a:p>
          <a:p>
            <a:endParaRPr lang="en-KR" sz="1100" dirty="0"/>
          </a:p>
        </p:txBody>
      </p:sp>
      <p:pic>
        <p:nvPicPr>
          <p:cNvPr id="9" name="Picture 8">
            <a:extLst>
              <a:ext uri="{FF2B5EF4-FFF2-40B4-BE49-F238E27FC236}">
                <a16:creationId xmlns:a16="http://schemas.microsoft.com/office/drawing/2014/main" id="{3813E441-2237-9F4F-99BC-8F1E3ACC1FA8}"/>
              </a:ext>
            </a:extLst>
          </p:cNvPr>
          <p:cNvPicPr>
            <a:picLocks noChangeAspect="1"/>
          </p:cNvPicPr>
          <p:nvPr/>
        </p:nvPicPr>
        <p:blipFill>
          <a:blip r:embed="rId3"/>
          <a:stretch>
            <a:fillRect/>
          </a:stretch>
        </p:blipFill>
        <p:spPr>
          <a:xfrm>
            <a:off x="6989172" y="2044536"/>
            <a:ext cx="5083483" cy="4236236"/>
          </a:xfrm>
          <a:prstGeom prst="rect">
            <a:avLst/>
          </a:prstGeom>
        </p:spPr>
      </p:pic>
      <p:sp>
        <p:nvSpPr>
          <p:cNvPr id="10" name="TextBox 9">
            <a:extLst>
              <a:ext uri="{FF2B5EF4-FFF2-40B4-BE49-F238E27FC236}">
                <a16:creationId xmlns:a16="http://schemas.microsoft.com/office/drawing/2014/main" id="{196ED874-C603-044A-81C5-1A3C2AD70628}"/>
              </a:ext>
            </a:extLst>
          </p:cNvPr>
          <p:cNvSpPr txBox="1"/>
          <p:nvPr/>
        </p:nvSpPr>
        <p:spPr>
          <a:xfrm>
            <a:off x="9150565" y="1744432"/>
            <a:ext cx="1638525" cy="369332"/>
          </a:xfrm>
          <a:prstGeom prst="rect">
            <a:avLst/>
          </a:prstGeom>
          <a:noFill/>
        </p:spPr>
        <p:txBody>
          <a:bodyPr wrap="none" rtlCol="0">
            <a:spAutoFit/>
          </a:bodyPr>
          <a:lstStyle/>
          <a:p>
            <a:r>
              <a:rPr lang="en-KR" dirty="0"/>
              <a:t>iCMP patients</a:t>
            </a:r>
          </a:p>
        </p:txBody>
      </p:sp>
    </p:spTree>
    <p:extLst>
      <p:ext uri="{BB962C8B-B14F-4D97-AF65-F5344CB8AC3E}">
        <p14:creationId xmlns:p14="http://schemas.microsoft.com/office/powerpoint/2010/main" val="293116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82F86-1759-464E-A03A-67AB1EA61BED}"/>
              </a:ext>
            </a:extLst>
          </p:cNvPr>
          <p:cNvSpPr>
            <a:spLocks noGrp="1"/>
          </p:cNvSpPr>
          <p:nvPr>
            <p:ph type="title"/>
          </p:nvPr>
        </p:nvSpPr>
        <p:spPr>
          <a:xfrm>
            <a:off x="192413" y="1015197"/>
            <a:ext cx="10515600" cy="774023"/>
          </a:xfrm>
        </p:spPr>
        <p:txBody>
          <a:bodyPr>
            <a:normAutofit/>
          </a:bodyPr>
          <a:lstStyle/>
          <a:p>
            <a:r>
              <a:rPr lang="en-KR" sz="3200" dirty="0"/>
              <a:t>Global longitudinal strain</a:t>
            </a:r>
          </a:p>
        </p:txBody>
      </p:sp>
      <p:pic>
        <p:nvPicPr>
          <p:cNvPr id="5" name="Picture 4">
            <a:extLst>
              <a:ext uri="{FF2B5EF4-FFF2-40B4-BE49-F238E27FC236}">
                <a16:creationId xmlns:a16="http://schemas.microsoft.com/office/drawing/2014/main" id="{028E70E7-794D-D84A-9EA8-3904282169CE}"/>
              </a:ext>
            </a:extLst>
          </p:cNvPr>
          <p:cNvPicPr>
            <a:picLocks noChangeAspect="1"/>
          </p:cNvPicPr>
          <p:nvPr/>
        </p:nvPicPr>
        <p:blipFill>
          <a:blip r:embed="rId2"/>
          <a:stretch>
            <a:fillRect/>
          </a:stretch>
        </p:blipFill>
        <p:spPr>
          <a:xfrm>
            <a:off x="192413" y="2574521"/>
            <a:ext cx="5854480" cy="3987035"/>
          </a:xfrm>
          <a:prstGeom prst="rect">
            <a:avLst/>
          </a:prstGeom>
        </p:spPr>
      </p:pic>
      <p:sp>
        <p:nvSpPr>
          <p:cNvPr id="6" name="TextBox 5">
            <a:extLst>
              <a:ext uri="{FF2B5EF4-FFF2-40B4-BE49-F238E27FC236}">
                <a16:creationId xmlns:a16="http://schemas.microsoft.com/office/drawing/2014/main" id="{1AA9AC2C-6682-F140-8AE3-15E048041065}"/>
              </a:ext>
            </a:extLst>
          </p:cNvPr>
          <p:cNvSpPr txBox="1"/>
          <p:nvPr/>
        </p:nvSpPr>
        <p:spPr>
          <a:xfrm>
            <a:off x="9238700" y="6561556"/>
            <a:ext cx="2938625" cy="430887"/>
          </a:xfrm>
          <a:prstGeom prst="rect">
            <a:avLst/>
          </a:prstGeom>
          <a:noFill/>
        </p:spPr>
        <p:txBody>
          <a:bodyPr wrap="none" rtlCol="0">
            <a:spAutoFit/>
          </a:bodyPr>
          <a:lstStyle/>
          <a:p>
            <a:r>
              <a:rPr lang="en-US" sz="1100" dirty="0"/>
              <a:t>Romano et al. JACC </a:t>
            </a:r>
            <a:r>
              <a:rPr lang="en-US" sz="1100" dirty="0" err="1"/>
              <a:t>Img</a:t>
            </a:r>
            <a:r>
              <a:rPr lang="en-US" sz="1100" dirty="0"/>
              <a:t>. </a:t>
            </a:r>
            <a:r>
              <a:rPr lang="en-KR" sz="1100" dirty="0"/>
              <a:t>2018;11:1419–29 </a:t>
            </a:r>
          </a:p>
          <a:p>
            <a:endParaRPr lang="en-KR" sz="1100" dirty="0"/>
          </a:p>
        </p:txBody>
      </p:sp>
      <p:pic>
        <p:nvPicPr>
          <p:cNvPr id="7" name="Picture 6">
            <a:extLst>
              <a:ext uri="{FF2B5EF4-FFF2-40B4-BE49-F238E27FC236}">
                <a16:creationId xmlns:a16="http://schemas.microsoft.com/office/drawing/2014/main" id="{9EE97633-9824-C146-BED5-C6CB85C24D6C}"/>
              </a:ext>
            </a:extLst>
          </p:cNvPr>
          <p:cNvPicPr>
            <a:picLocks noChangeAspect="1"/>
          </p:cNvPicPr>
          <p:nvPr/>
        </p:nvPicPr>
        <p:blipFill>
          <a:blip r:embed="rId3"/>
          <a:stretch>
            <a:fillRect/>
          </a:stretch>
        </p:blipFill>
        <p:spPr>
          <a:xfrm>
            <a:off x="6207398" y="2524447"/>
            <a:ext cx="5792188" cy="3987035"/>
          </a:xfrm>
          <a:prstGeom prst="rect">
            <a:avLst/>
          </a:prstGeom>
        </p:spPr>
      </p:pic>
      <p:sp>
        <p:nvSpPr>
          <p:cNvPr id="8" name="내용 개체 틀 3">
            <a:extLst>
              <a:ext uri="{FF2B5EF4-FFF2-40B4-BE49-F238E27FC236}">
                <a16:creationId xmlns:a16="http://schemas.microsoft.com/office/drawing/2014/main" id="{51589841-691D-7E40-B761-06A432AE95D3}"/>
              </a:ext>
            </a:extLst>
          </p:cNvPr>
          <p:cNvSpPr>
            <a:spLocks noGrp="1"/>
          </p:cNvSpPr>
          <p:nvPr>
            <p:ph idx="1"/>
          </p:nvPr>
        </p:nvSpPr>
        <p:spPr>
          <a:xfrm>
            <a:off x="3264030" y="1750424"/>
            <a:ext cx="5663939" cy="774023"/>
          </a:xfrm>
        </p:spPr>
        <p:txBody>
          <a:bodyPr>
            <a:normAutofit/>
          </a:bodyPr>
          <a:lstStyle/>
          <a:p>
            <a:pPr>
              <a:lnSpc>
                <a:spcPct val="120000"/>
              </a:lnSpc>
              <a:spcBef>
                <a:spcPts val="0"/>
              </a:spcBef>
            </a:pPr>
            <a:r>
              <a:rPr lang="en-US" altLang="ko-KR" sz="1400" dirty="0">
                <a:latin typeface="Verdana" panose="020B0604030504040204" pitchFamily="34" charset="0"/>
                <a:ea typeface="Verdana" panose="020B0604030504040204" pitchFamily="34" charset="0"/>
                <a:cs typeface="Verdana" panose="020B0604030504040204" pitchFamily="34" charset="0"/>
              </a:rPr>
              <a:t>1,012 patients, LVEF &lt; 50%, undergoing CMR</a:t>
            </a:r>
          </a:p>
          <a:p>
            <a:pPr>
              <a:lnSpc>
                <a:spcPct val="120000"/>
              </a:lnSpc>
              <a:spcBef>
                <a:spcPts val="0"/>
              </a:spcBef>
            </a:pPr>
            <a:r>
              <a:rPr lang="en-US" altLang="ko-KR" sz="1400" dirty="0">
                <a:latin typeface="Verdana" panose="020B0604030504040204" pitchFamily="34" charset="0"/>
                <a:ea typeface="Verdana" panose="020B0604030504040204" pitchFamily="34" charset="0"/>
                <a:cs typeface="Verdana" panose="020B0604030504040204" pitchFamily="34" charset="0"/>
              </a:rPr>
              <a:t>ischemic (49.9%) and non-ischemic (50.1%)</a:t>
            </a:r>
          </a:p>
        </p:txBody>
      </p:sp>
    </p:spTree>
    <p:extLst>
      <p:ext uri="{BB962C8B-B14F-4D97-AF65-F5344CB8AC3E}">
        <p14:creationId xmlns:p14="http://schemas.microsoft.com/office/powerpoint/2010/main" val="3012431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C1DBADF-8475-4460-B668-97C4D3C99AC6}"/>
              </a:ext>
            </a:extLst>
          </p:cNvPr>
          <p:cNvSpPr>
            <a:spLocks noGrp="1"/>
          </p:cNvSpPr>
          <p:nvPr>
            <p:ph type="title"/>
          </p:nvPr>
        </p:nvSpPr>
        <p:spPr>
          <a:xfrm>
            <a:off x="82343" y="850692"/>
            <a:ext cx="10515600" cy="1102395"/>
          </a:xfrm>
        </p:spPr>
        <p:txBody>
          <a:bodyPr>
            <a:normAutofit/>
          </a:bodyPr>
          <a:lstStyle/>
          <a:p>
            <a:r>
              <a:rPr lang="en-US" altLang="ko-KR" sz="4000" dirty="0"/>
              <a:t>SCD prevention in NICM</a:t>
            </a:r>
            <a:endParaRPr lang="ko-KR" altLang="en-US" sz="4000" dirty="0"/>
          </a:p>
        </p:txBody>
      </p:sp>
      <p:pic>
        <p:nvPicPr>
          <p:cNvPr id="6" name="내용 개체 틀 5">
            <a:extLst>
              <a:ext uri="{FF2B5EF4-FFF2-40B4-BE49-F238E27FC236}">
                <a16:creationId xmlns:a16="http://schemas.microsoft.com/office/drawing/2014/main" id="{0AA73E79-2E92-4941-AB5F-0FC9A0452C8C}"/>
              </a:ext>
            </a:extLst>
          </p:cNvPr>
          <p:cNvPicPr>
            <a:picLocks noGrp="1" noChangeAspect="1"/>
          </p:cNvPicPr>
          <p:nvPr>
            <p:ph idx="1"/>
          </p:nvPr>
        </p:nvPicPr>
        <p:blipFill>
          <a:blip r:embed="rId3"/>
          <a:stretch>
            <a:fillRect/>
          </a:stretch>
        </p:blipFill>
        <p:spPr>
          <a:xfrm>
            <a:off x="3177161" y="1690688"/>
            <a:ext cx="6434027" cy="4987925"/>
          </a:xfrm>
          <a:prstGeom prst="rect">
            <a:avLst/>
          </a:prstGeom>
        </p:spPr>
      </p:pic>
      <p:sp>
        <p:nvSpPr>
          <p:cNvPr id="5" name="직사각형 4">
            <a:extLst>
              <a:ext uri="{FF2B5EF4-FFF2-40B4-BE49-F238E27FC236}">
                <a16:creationId xmlns:a16="http://schemas.microsoft.com/office/drawing/2014/main" id="{DC998462-D5B0-4438-BD90-0CFA61C9BD25}"/>
              </a:ext>
            </a:extLst>
          </p:cNvPr>
          <p:cNvSpPr/>
          <p:nvPr/>
        </p:nvSpPr>
        <p:spPr>
          <a:xfrm>
            <a:off x="3810000" y="2274838"/>
            <a:ext cx="4572000" cy="2308324"/>
          </a:xfrm>
          <a:prstGeom prst="rect">
            <a:avLst/>
          </a:prstGeom>
        </p:spPr>
        <p:txBody>
          <a:bodyPr>
            <a:spAutoFit/>
          </a:bodyPr>
          <a:lstStyle/>
          <a:p>
            <a:endParaRPr lang="ko-KR" altLang="en-US" dirty="0">
              <a:latin typeface="Times New Roman" panose="02020603050405020304" pitchFamily="18" charset="0"/>
            </a:endParaRPr>
          </a:p>
          <a:p>
            <a:endParaRPr lang="ko-KR" altLang="en-US" dirty="0">
              <a:latin typeface="Times New Roman" panose="02020603050405020304" pitchFamily="18" charset="0"/>
            </a:endParaRPr>
          </a:p>
          <a:p>
            <a:endParaRPr lang="ko-KR" altLang="en-US" dirty="0">
              <a:latin typeface="Times New Roman" panose="02020603050405020304" pitchFamily="18" charset="0"/>
            </a:endParaRPr>
          </a:p>
          <a:p>
            <a:endParaRPr lang="ko-KR" altLang="en-US" dirty="0">
              <a:latin typeface="Times New Roman" panose="02020603050405020304" pitchFamily="18" charset="0"/>
            </a:endParaRPr>
          </a:p>
          <a:p>
            <a:endParaRPr lang="ko-KR" altLang="en-US" dirty="0">
              <a:latin typeface="Times New Roman" panose="02020603050405020304" pitchFamily="18" charset="0"/>
            </a:endParaRPr>
          </a:p>
          <a:p>
            <a:endParaRPr lang="ko-KR" altLang="en-US" dirty="0">
              <a:latin typeface="Times New Roman" panose="02020603050405020304" pitchFamily="18" charset="0"/>
            </a:endParaRPr>
          </a:p>
          <a:p>
            <a:endParaRPr lang="ko-KR" altLang="en-US" dirty="0">
              <a:latin typeface="Times New Roman" panose="02020603050405020304" pitchFamily="18" charset="0"/>
            </a:endParaRPr>
          </a:p>
          <a:p>
            <a:endParaRPr lang="ko-KR" altLang="en-US" dirty="0">
              <a:latin typeface="Times New Roman" panose="02020603050405020304" pitchFamily="18" charset="0"/>
            </a:endParaRPr>
          </a:p>
        </p:txBody>
      </p:sp>
      <p:sp>
        <p:nvSpPr>
          <p:cNvPr id="7" name="TextBox 6">
            <a:extLst>
              <a:ext uri="{FF2B5EF4-FFF2-40B4-BE49-F238E27FC236}">
                <a16:creationId xmlns:a16="http://schemas.microsoft.com/office/drawing/2014/main" id="{2505A876-7E40-4A19-B922-F7539A592CC5}"/>
              </a:ext>
            </a:extLst>
          </p:cNvPr>
          <p:cNvSpPr txBox="1"/>
          <p:nvPr/>
        </p:nvSpPr>
        <p:spPr>
          <a:xfrm>
            <a:off x="182218" y="6524724"/>
            <a:ext cx="1854739" cy="307777"/>
          </a:xfrm>
          <a:prstGeom prst="rect">
            <a:avLst/>
          </a:prstGeom>
          <a:noFill/>
        </p:spPr>
        <p:txBody>
          <a:bodyPr wrap="none" rtlCol="0">
            <a:spAutoFit/>
          </a:bodyPr>
          <a:lstStyle/>
          <a:p>
            <a:r>
              <a:rPr lang="en-US" altLang="ko-KR" sz="1400" i="1" dirty="0">
                <a:latin typeface="Arial" panose="020B0604020202020204" pitchFamily="34" charset="0"/>
                <a:cs typeface="Arial" panose="020B0604020202020204" pitchFamily="34" charset="0"/>
              </a:rPr>
              <a:t>2017 ACC/AHA/HRS</a:t>
            </a:r>
            <a:endParaRPr lang="ko-KR" alt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799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FB1E979-4178-854A-B48C-36765B673377}"/>
              </a:ext>
            </a:extLst>
          </p:cNvPr>
          <p:cNvSpPr>
            <a:spLocks noGrp="1"/>
          </p:cNvSpPr>
          <p:nvPr>
            <p:ph type="title"/>
          </p:nvPr>
        </p:nvSpPr>
        <p:spPr>
          <a:xfrm>
            <a:off x="123918" y="1003414"/>
            <a:ext cx="10515600" cy="911755"/>
          </a:xfrm>
        </p:spPr>
        <p:txBody>
          <a:bodyPr/>
          <a:lstStyle/>
          <a:p>
            <a:r>
              <a:rPr kumimoji="1" lang="en-US" altLang="ko-KR" dirty="0"/>
              <a:t>SCD-</a:t>
            </a:r>
            <a:r>
              <a:rPr kumimoji="1" lang="en-US" altLang="ko-KR" dirty="0" err="1"/>
              <a:t>HeFT</a:t>
            </a:r>
            <a:r>
              <a:rPr kumimoji="1" lang="en-US" altLang="ko-KR" dirty="0"/>
              <a:t>: </a:t>
            </a:r>
            <a:r>
              <a:rPr kumimoji="1" lang="en-US" altLang="ko-KR" sz="3600" dirty="0"/>
              <a:t>ICD vs. Amiodarone for CHF</a:t>
            </a:r>
            <a:endParaRPr kumimoji="1" lang="ko-KR" altLang="en-US" dirty="0"/>
          </a:p>
        </p:txBody>
      </p:sp>
      <p:sp>
        <p:nvSpPr>
          <p:cNvPr id="3" name="내용 개체 틀 2">
            <a:extLst>
              <a:ext uri="{FF2B5EF4-FFF2-40B4-BE49-F238E27FC236}">
                <a16:creationId xmlns:a16="http://schemas.microsoft.com/office/drawing/2014/main" id="{EE6742F6-CECE-B445-8FBC-BDBA1194A816}"/>
              </a:ext>
            </a:extLst>
          </p:cNvPr>
          <p:cNvSpPr>
            <a:spLocks noGrp="1"/>
          </p:cNvSpPr>
          <p:nvPr>
            <p:ph idx="1"/>
          </p:nvPr>
        </p:nvSpPr>
        <p:spPr>
          <a:xfrm>
            <a:off x="3062535" y="6492875"/>
            <a:ext cx="8928992" cy="337225"/>
          </a:xfrm>
        </p:spPr>
        <p:txBody>
          <a:bodyPr>
            <a:normAutofit/>
          </a:bodyPr>
          <a:lstStyle/>
          <a:p>
            <a:pPr marL="0" indent="0" algn="r">
              <a:buNone/>
            </a:pPr>
            <a:r>
              <a:rPr kumimoji="1" lang="en-US" altLang="ko-KR" sz="1600" dirty="0"/>
              <a:t>NEJM 2005; 352;225-37</a:t>
            </a:r>
          </a:p>
        </p:txBody>
      </p:sp>
      <p:pic>
        <p:nvPicPr>
          <p:cNvPr id="9" name="그림 8">
            <a:extLst>
              <a:ext uri="{FF2B5EF4-FFF2-40B4-BE49-F238E27FC236}">
                <a16:creationId xmlns:a16="http://schemas.microsoft.com/office/drawing/2014/main" id="{C66815C1-8F2F-C247-BB30-78525B3B6A17}"/>
              </a:ext>
            </a:extLst>
          </p:cNvPr>
          <p:cNvPicPr>
            <a:picLocks noChangeAspect="1"/>
          </p:cNvPicPr>
          <p:nvPr/>
        </p:nvPicPr>
        <p:blipFill>
          <a:blip r:embed="rId2"/>
          <a:stretch>
            <a:fillRect/>
          </a:stretch>
        </p:blipFill>
        <p:spPr>
          <a:xfrm>
            <a:off x="3081989" y="2447937"/>
            <a:ext cx="6028022" cy="4044938"/>
          </a:xfrm>
          <a:prstGeom prst="rect">
            <a:avLst/>
          </a:prstGeom>
        </p:spPr>
      </p:pic>
      <p:sp>
        <p:nvSpPr>
          <p:cNvPr id="10" name="내용 개체 틀 2">
            <a:extLst>
              <a:ext uri="{FF2B5EF4-FFF2-40B4-BE49-F238E27FC236}">
                <a16:creationId xmlns:a16="http://schemas.microsoft.com/office/drawing/2014/main" id="{FA8C58C5-7B41-424A-BB7A-7A9863E7B286}"/>
              </a:ext>
            </a:extLst>
          </p:cNvPr>
          <p:cNvSpPr txBox="1">
            <a:spLocks/>
          </p:cNvSpPr>
          <p:nvPr/>
        </p:nvSpPr>
        <p:spPr>
          <a:xfrm>
            <a:off x="1552482" y="1869380"/>
            <a:ext cx="8928992" cy="424775"/>
          </a:xfrm>
          <a:prstGeom prst="rect">
            <a:avLst/>
          </a:prstGeom>
        </p:spPr>
        <p:txBody>
          <a:bodyPr vert="horz" lIns="91440" tIns="45720" rIns="91440" bIns="45720" rtlCol="0">
            <a:normAutofit lnSpcReduction="10000"/>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r>
              <a:rPr kumimoji="1" lang="en-US" altLang="ko-KR" dirty="0"/>
              <a:t>2,521 patients with NYHA II-III CHF, LVEF </a:t>
            </a:r>
            <a:r>
              <a:rPr lang="en-US" altLang="ko-KR" dirty="0"/>
              <a:t>≤ </a:t>
            </a:r>
            <a:r>
              <a:rPr kumimoji="1" lang="en-US" altLang="ko-KR" dirty="0"/>
              <a:t>35% (1,211 NICM) </a:t>
            </a:r>
          </a:p>
        </p:txBody>
      </p:sp>
    </p:spTree>
    <p:extLst>
      <p:ext uri="{BB962C8B-B14F-4D97-AF65-F5344CB8AC3E}">
        <p14:creationId xmlns:p14="http://schemas.microsoft.com/office/powerpoint/2010/main" val="2318574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3309B7A-14E0-0C4C-A1F1-7F6ED10CD933}"/>
              </a:ext>
            </a:extLst>
          </p:cNvPr>
          <p:cNvSpPr>
            <a:spLocks noGrp="1"/>
          </p:cNvSpPr>
          <p:nvPr>
            <p:ph type="title"/>
          </p:nvPr>
        </p:nvSpPr>
        <p:spPr>
          <a:xfrm>
            <a:off x="251178" y="950917"/>
            <a:ext cx="10515600" cy="945621"/>
          </a:xfrm>
        </p:spPr>
        <p:txBody>
          <a:bodyPr>
            <a:normAutofit/>
          </a:bodyPr>
          <a:lstStyle/>
          <a:p>
            <a:r>
              <a:rPr kumimoji="1" lang="en-US" altLang="ko-KR" sz="3600" dirty="0"/>
              <a:t>Prophylactic ICD in patients with NICM</a:t>
            </a:r>
            <a:endParaRPr kumimoji="1" lang="ko-KR" altLang="en-US" sz="3600" dirty="0"/>
          </a:p>
        </p:txBody>
      </p:sp>
      <p:sp>
        <p:nvSpPr>
          <p:cNvPr id="3" name="내용 개체 틀 2">
            <a:extLst>
              <a:ext uri="{FF2B5EF4-FFF2-40B4-BE49-F238E27FC236}">
                <a16:creationId xmlns:a16="http://schemas.microsoft.com/office/drawing/2014/main" id="{F232D80A-DD95-2942-984A-17F6FE19E5E3}"/>
              </a:ext>
            </a:extLst>
          </p:cNvPr>
          <p:cNvSpPr>
            <a:spLocks noGrp="1"/>
          </p:cNvSpPr>
          <p:nvPr>
            <p:ph idx="1"/>
          </p:nvPr>
        </p:nvSpPr>
        <p:spPr>
          <a:xfrm>
            <a:off x="1264968" y="5957584"/>
            <a:ext cx="4639592" cy="535291"/>
          </a:xfrm>
        </p:spPr>
        <p:txBody>
          <a:bodyPr>
            <a:normAutofit/>
          </a:bodyPr>
          <a:lstStyle/>
          <a:p>
            <a:pPr marL="0" indent="0">
              <a:buNone/>
            </a:pPr>
            <a:r>
              <a:rPr kumimoji="1" lang="en-US" altLang="ko-KR" sz="2000" dirty="0"/>
              <a:t>HR = 0.65 [0.40 - 1.06], p=0.08</a:t>
            </a:r>
            <a:endParaRPr kumimoji="1" lang="ko-KR" altLang="en-US" sz="2000" dirty="0"/>
          </a:p>
        </p:txBody>
      </p:sp>
      <p:sp>
        <p:nvSpPr>
          <p:cNvPr id="4" name="내용 개체 틀 2">
            <a:extLst>
              <a:ext uri="{FF2B5EF4-FFF2-40B4-BE49-F238E27FC236}">
                <a16:creationId xmlns:a16="http://schemas.microsoft.com/office/drawing/2014/main" id="{B45A70DC-7500-2A43-BA24-BF89CFCFB6E7}"/>
              </a:ext>
            </a:extLst>
          </p:cNvPr>
          <p:cNvSpPr txBox="1">
            <a:spLocks/>
          </p:cNvSpPr>
          <p:nvPr/>
        </p:nvSpPr>
        <p:spPr>
          <a:xfrm>
            <a:off x="3263008" y="6492875"/>
            <a:ext cx="8928992" cy="337225"/>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None/>
            </a:pPr>
            <a:r>
              <a:rPr kumimoji="1" lang="en-US" altLang="ko-KR" sz="1600" dirty="0"/>
              <a:t>NEJM 2004; 350;2151-8</a:t>
            </a:r>
          </a:p>
        </p:txBody>
      </p:sp>
      <p:pic>
        <p:nvPicPr>
          <p:cNvPr id="5" name="그림 4">
            <a:extLst>
              <a:ext uri="{FF2B5EF4-FFF2-40B4-BE49-F238E27FC236}">
                <a16:creationId xmlns:a16="http://schemas.microsoft.com/office/drawing/2014/main" id="{974F8640-3D46-3F4B-B6D3-B43F944300B9}"/>
              </a:ext>
            </a:extLst>
          </p:cNvPr>
          <p:cNvPicPr>
            <a:picLocks noChangeAspect="1"/>
          </p:cNvPicPr>
          <p:nvPr/>
        </p:nvPicPr>
        <p:blipFill rotWithShape="1">
          <a:blip r:embed="rId2"/>
          <a:srcRect l="12607" t="7701"/>
          <a:stretch/>
        </p:blipFill>
        <p:spPr>
          <a:xfrm>
            <a:off x="943212" y="2968130"/>
            <a:ext cx="4639591" cy="2930276"/>
          </a:xfrm>
          <a:prstGeom prst="rect">
            <a:avLst/>
          </a:prstGeom>
        </p:spPr>
      </p:pic>
      <p:pic>
        <p:nvPicPr>
          <p:cNvPr id="6" name="그림 5">
            <a:extLst>
              <a:ext uri="{FF2B5EF4-FFF2-40B4-BE49-F238E27FC236}">
                <a16:creationId xmlns:a16="http://schemas.microsoft.com/office/drawing/2014/main" id="{82B77E84-2FF9-9F44-AEE2-F9A7E7A00958}"/>
              </a:ext>
            </a:extLst>
          </p:cNvPr>
          <p:cNvPicPr>
            <a:picLocks noChangeAspect="1"/>
          </p:cNvPicPr>
          <p:nvPr/>
        </p:nvPicPr>
        <p:blipFill rotWithShape="1">
          <a:blip r:embed="rId3"/>
          <a:srcRect l="12505" t="6213" b="19325"/>
          <a:stretch/>
        </p:blipFill>
        <p:spPr>
          <a:xfrm>
            <a:off x="6747882" y="2968130"/>
            <a:ext cx="4639590" cy="2912977"/>
          </a:xfrm>
          <a:prstGeom prst="rect">
            <a:avLst/>
          </a:prstGeom>
        </p:spPr>
      </p:pic>
      <p:sp>
        <p:nvSpPr>
          <p:cNvPr id="8" name="TextBox 7">
            <a:extLst>
              <a:ext uri="{FF2B5EF4-FFF2-40B4-BE49-F238E27FC236}">
                <a16:creationId xmlns:a16="http://schemas.microsoft.com/office/drawing/2014/main" id="{28B4BA1D-725C-DD4B-A991-58791CC6283C}"/>
              </a:ext>
            </a:extLst>
          </p:cNvPr>
          <p:cNvSpPr txBox="1"/>
          <p:nvPr/>
        </p:nvSpPr>
        <p:spPr>
          <a:xfrm>
            <a:off x="7539570" y="2554325"/>
            <a:ext cx="3312368" cy="461665"/>
          </a:xfrm>
          <a:prstGeom prst="rect">
            <a:avLst/>
          </a:prstGeom>
          <a:noFill/>
        </p:spPr>
        <p:txBody>
          <a:bodyPr wrap="square" rtlCol="0">
            <a:spAutoFit/>
          </a:bodyPr>
          <a:lstStyle/>
          <a:p>
            <a:pPr algn="ctr"/>
            <a:r>
              <a:rPr lang="en-US" altLang="ko-KR" sz="2400" b="1" dirty="0">
                <a:latin typeface="Verdana" panose="020B0604030504040204" pitchFamily="34" charset="0"/>
                <a:ea typeface="Verdana" panose="020B0604030504040204" pitchFamily="34" charset="0"/>
                <a:cs typeface="Verdana" panose="020B0604030504040204" pitchFamily="34" charset="0"/>
              </a:rPr>
              <a:t>Arrhythmic death</a:t>
            </a:r>
            <a:endParaRPr lang="ko-KR" altLang="en-US" sz="2400" b="1" dirty="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6088B142-D7A7-5647-8AD0-333AE5F148A5}"/>
              </a:ext>
            </a:extLst>
          </p:cNvPr>
          <p:cNvSpPr txBox="1"/>
          <p:nvPr/>
        </p:nvSpPr>
        <p:spPr>
          <a:xfrm>
            <a:off x="1766425" y="2571624"/>
            <a:ext cx="3312368" cy="461665"/>
          </a:xfrm>
          <a:prstGeom prst="rect">
            <a:avLst/>
          </a:prstGeom>
          <a:noFill/>
        </p:spPr>
        <p:txBody>
          <a:bodyPr wrap="square" rtlCol="0">
            <a:spAutoFit/>
          </a:bodyPr>
          <a:lstStyle/>
          <a:p>
            <a:pPr algn="ctr"/>
            <a:r>
              <a:rPr lang="en-US" altLang="ko-KR" sz="2400" b="1" dirty="0">
                <a:latin typeface="Verdana" panose="020B0604030504040204" pitchFamily="34" charset="0"/>
                <a:ea typeface="Verdana" panose="020B0604030504040204" pitchFamily="34" charset="0"/>
                <a:cs typeface="Verdana" panose="020B0604030504040204" pitchFamily="34" charset="0"/>
              </a:rPr>
              <a:t>All cause death</a:t>
            </a:r>
            <a:endParaRPr lang="ko-KR" altLang="en-US" sz="2400" b="1" dirty="0">
              <a:latin typeface="Verdana" panose="020B0604030504040204" pitchFamily="34" charset="0"/>
              <a:cs typeface="Verdana" panose="020B0604030504040204" pitchFamily="34" charset="0"/>
            </a:endParaRPr>
          </a:p>
        </p:txBody>
      </p:sp>
      <p:sp>
        <p:nvSpPr>
          <p:cNvPr id="10" name="내용 개체 틀 2">
            <a:extLst>
              <a:ext uri="{FF2B5EF4-FFF2-40B4-BE49-F238E27FC236}">
                <a16:creationId xmlns:a16="http://schemas.microsoft.com/office/drawing/2014/main" id="{6BB9F909-4F64-834A-A3FC-4262C0534974}"/>
              </a:ext>
            </a:extLst>
          </p:cNvPr>
          <p:cNvSpPr txBox="1">
            <a:spLocks/>
          </p:cNvSpPr>
          <p:nvPr/>
        </p:nvSpPr>
        <p:spPr>
          <a:xfrm>
            <a:off x="7113209" y="5881107"/>
            <a:ext cx="4165090" cy="535291"/>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kumimoji="1" lang="en-US" altLang="ko-KR" sz="2000" dirty="0"/>
              <a:t>HR = 0.20 [0.06 – 0.71], p=0.006</a:t>
            </a:r>
            <a:endParaRPr kumimoji="1" lang="ko-KR" altLang="en-US" sz="2000" dirty="0"/>
          </a:p>
        </p:txBody>
      </p:sp>
      <p:sp>
        <p:nvSpPr>
          <p:cNvPr id="11" name="내용 개체 틀 2">
            <a:extLst>
              <a:ext uri="{FF2B5EF4-FFF2-40B4-BE49-F238E27FC236}">
                <a16:creationId xmlns:a16="http://schemas.microsoft.com/office/drawing/2014/main" id="{B1848BA7-44ED-5943-AA21-9B5B9CFDEE3E}"/>
              </a:ext>
            </a:extLst>
          </p:cNvPr>
          <p:cNvSpPr txBox="1">
            <a:spLocks/>
          </p:cNvSpPr>
          <p:nvPr/>
        </p:nvSpPr>
        <p:spPr>
          <a:xfrm>
            <a:off x="775632" y="1899676"/>
            <a:ext cx="8928992" cy="740361"/>
          </a:xfrm>
          <a:prstGeom prst="rect">
            <a:avLst/>
          </a:prstGeom>
        </p:spPr>
        <p:txBody>
          <a:bodyPr vert="horz" lIns="91440" tIns="45720" rIns="91440" bIns="45720" rtlCol="0">
            <a:normAutofit fontScale="92500" lnSpcReduction="20000"/>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r>
              <a:rPr kumimoji="1" lang="en-US" altLang="ko-KR" dirty="0"/>
              <a:t>458 patients with NICM, LVEF </a:t>
            </a:r>
            <a:r>
              <a:rPr lang="en-US" altLang="ko-KR" dirty="0"/>
              <a:t>≤ </a:t>
            </a:r>
            <a:r>
              <a:rPr kumimoji="1" lang="en-US" altLang="ko-KR" dirty="0"/>
              <a:t>36%</a:t>
            </a:r>
          </a:p>
          <a:p>
            <a:r>
              <a:rPr kumimoji="1" lang="en-US" altLang="ko-KR" dirty="0"/>
              <a:t>PVC or NS-VT</a:t>
            </a:r>
          </a:p>
        </p:txBody>
      </p:sp>
    </p:spTree>
    <p:extLst>
      <p:ext uri="{BB962C8B-B14F-4D97-AF65-F5344CB8AC3E}">
        <p14:creationId xmlns:p14="http://schemas.microsoft.com/office/powerpoint/2010/main" val="2153957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262467" y="940454"/>
            <a:ext cx="10515600" cy="884914"/>
          </a:xfrm>
        </p:spPr>
        <p:txBody>
          <a:bodyPr>
            <a:noAutofit/>
          </a:bodyPr>
          <a:lstStyle/>
          <a:p>
            <a:r>
              <a:rPr lang="en-US" altLang="ko-KR" sz="2800" dirty="0"/>
              <a:t>LVEF, a predictor of cardiovascular outcome</a:t>
            </a:r>
            <a:endParaRPr lang="ko-KR" alt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092" y="1799361"/>
            <a:ext cx="5055840" cy="440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490520" y="6492875"/>
            <a:ext cx="3563888" cy="307777"/>
          </a:xfrm>
          <a:prstGeom prst="rect">
            <a:avLst/>
          </a:prstGeom>
          <a:noFill/>
        </p:spPr>
        <p:txBody>
          <a:bodyPr wrap="square" rtlCol="0">
            <a:spAutoFit/>
          </a:bodyPr>
          <a:lstStyle/>
          <a:p>
            <a:pPr algn="r"/>
            <a:r>
              <a:rPr lang="en-US" altLang="ko-KR" sz="1400" i="1" dirty="0">
                <a:latin typeface="Verdana" panose="020B0604030504040204" pitchFamily="34" charset="0"/>
                <a:ea typeface="Verdana" panose="020B0604030504040204" pitchFamily="34" charset="0"/>
                <a:cs typeface="Verdana" panose="020B0604030504040204" pitchFamily="34" charset="0"/>
              </a:rPr>
              <a:t>Circulation 2005;112:3738-44</a:t>
            </a:r>
            <a:endParaRPr lang="ko-KR" altLang="en-US" sz="1400" i="1" dirty="0">
              <a:latin typeface="Verdana" panose="020B0604030504040204" pitchFamily="34" charset="0"/>
              <a:cs typeface="Verdana" panose="020B0604030504040204" pitchFamily="34" charset="0"/>
            </a:endParaRPr>
          </a:p>
        </p:txBody>
      </p:sp>
      <p:sp>
        <p:nvSpPr>
          <p:cNvPr id="7" name="TextBox 6"/>
          <p:cNvSpPr txBox="1"/>
          <p:nvPr/>
        </p:nvSpPr>
        <p:spPr>
          <a:xfrm>
            <a:off x="2135560" y="6129736"/>
            <a:ext cx="8136904" cy="400110"/>
          </a:xfrm>
          <a:prstGeom prst="rect">
            <a:avLst/>
          </a:prstGeom>
          <a:noFill/>
        </p:spPr>
        <p:txBody>
          <a:bodyPr wrap="square" rtlCol="0">
            <a:spAutoFit/>
          </a:bodyPr>
          <a:lstStyle/>
          <a:p>
            <a:pPr algn="ctr"/>
            <a:r>
              <a:rPr lang="en-US" altLang="ko-KR" sz="2000" dirty="0">
                <a:latin typeface="Verdana" panose="020B0604030504040204" pitchFamily="34" charset="0"/>
                <a:ea typeface="Verdana" panose="020B0604030504040204" pitchFamily="34" charset="0"/>
                <a:cs typeface="Verdana" panose="020B0604030504040204" pitchFamily="34" charset="0"/>
              </a:rPr>
              <a:t>LVEF is a powerful predictor of cardiovascular outcome </a:t>
            </a:r>
            <a:endParaRPr lang="ko-KR" altLang="en-US" sz="20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40172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705FEE2-90B3-984A-AA01-09E83DF3863F}"/>
              </a:ext>
            </a:extLst>
          </p:cNvPr>
          <p:cNvSpPr>
            <a:spLocks noGrp="1"/>
          </p:cNvSpPr>
          <p:nvPr>
            <p:ph type="title"/>
          </p:nvPr>
        </p:nvSpPr>
        <p:spPr>
          <a:xfrm>
            <a:off x="164037" y="1006788"/>
            <a:ext cx="10515600" cy="855310"/>
          </a:xfrm>
        </p:spPr>
        <p:txBody>
          <a:bodyPr>
            <a:normAutofit/>
          </a:bodyPr>
          <a:lstStyle/>
          <a:p>
            <a:r>
              <a:rPr kumimoji="1" lang="en-US" altLang="ko-KR" sz="3600" b="1" dirty="0"/>
              <a:t>DANISH trial</a:t>
            </a:r>
            <a:endParaRPr kumimoji="1" lang="ko-KR" altLang="en-US" sz="3600" b="1" dirty="0"/>
          </a:p>
        </p:txBody>
      </p:sp>
      <p:sp>
        <p:nvSpPr>
          <p:cNvPr id="3" name="내용 개체 틀 2">
            <a:extLst>
              <a:ext uri="{FF2B5EF4-FFF2-40B4-BE49-F238E27FC236}">
                <a16:creationId xmlns:a16="http://schemas.microsoft.com/office/drawing/2014/main" id="{64B8246A-D72E-014C-A936-308974A1238C}"/>
              </a:ext>
            </a:extLst>
          </p:cNvPr>
          <p:cNvSpPr>
            <a:spLocks noGrp="1"/>
          </p:cNvSpPr>
          <p:nvPr>
            <p:ph idx="1"/>
          </p:nvPr>
        </p:nvSpPr>
        <p:spPr>
          <a:xfrm>
            <a:off x="2143336" y="5633156"/>
            <a:ext cx="8928992" cy="1083570"/>
          </a:xfrm>
        </p:spPr>
        <p:txBody>
          <a:bodyPr>
            <a:normAutofit lnSpcReduction="10000"/>
          </a:bodyPr>
          <a:lstStyle/>
          <a:p>
            <a:r>
              <a:rPr kumimoji="1" lang="en-US" altLang="ko-KR" sz="2000" dirty="0"/>
              <a:t>556 NICM, LVEF </a:t>
            </a:r>
            <a:r>
              <a:rPr lang="en-US" altLang="ko-KR" sz="2000" dirty="0"/>
              <a:t>≤ 35%</a:t>
            </a:r>
          </a:p>
          <a:p>
            <a:r>
              <a:rPr kumimoji="1" lang="en-US" altLang="ko-KR" sz="2000" dirty="0"/>
              <a:t>CRT ~ 58% in both group</a:t>
            </a:r>
          </a:p>
          <a:p>
            <a:r>
              <a:rPr kumimoji="1" lang="en-US" altLang="ko-KR" sz="2000" dirty="0"/>
              <a:t>Low event rate compared to previous studies</a:t>
            </a:r>
          </a:p>
          <a:p>
            <a:endParaRPr kumimoji="1" lang="en-US" altLang="ko-KR" sz="2000" dirty="0"/>
          </a:p>
          <a:p>
            <a:endParaRPr kumimoji="1" lang="ko-KR" altLang="en-US" sz="2000" dirty="0"/>
          </a:p>
        </p:txBody>
      </p:sp>
      <p:sp>
        <p:nvSpPr>
          <p:cNvPr id="4" name="내용 개체 틀 2">
            <a:extLst>
              <a:ext uri="{FF2B5EF4-FFF2-40B4-BE49-F238E27FC236}">
                <a16:creationId xmlns:a16="http://schemas.microsoft.com/office/drawing/2014/main" id="{7E63DB1E-2790-9741-AAF3-CDACFA459442}"/>
              </a:ext>
            </a:extLst>
          </p:cNvPr>
          <p:cNvSpPr txBox="1">
            <a:spLocks/>
          </p:cNvSpPr>
          <p:nvPr/>
        </p:nvSpPr>
        <p:spPr>
          <a:xfrm>
            <a:off x="3068316" y="6520775"/>
            <a:ext cx="8928992" cy="337225"/>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None/>
            </a:pPr>
            <a:r>
              <a:rPr kumimoji="1" lang="en-US" altLang="ko-KR" sz="1600" dirty="0" err="1"/>
              <a:t>Kober</a:t>
            </a:r>
            <a:r>
              <a:rPr kumimoji="1" lang="en-US" altLang="ko-KR" sz="1600" dirty="0"/>
              <a:t> et al. NEJM 2016</a:t>
            </a:r>
          </a:p>
        </p:txBody>
      </p:sp>
      <p:grpSp>
        <p:nvGrpSpPr>
          <p:cNvPr id="11" name="Group 10">
            <a:extLst>
              <a:ext uri="{FF2B5EF4-FFF2-40B4-BE49-F238E27FC236}">
                <a16:creationId xmlns:a16="http://schemas.microsoft.com/office/drawing/2014/main" id="{E3294BDB-2455-B64C-A157-8BB5E28BD04C}"/>
              </a:ext>
            </a:extLst>
          </p:cNvPr>
          <p:cNvGrpSpPr/>
          <p:nvPr/>
        </p:nvGrpSpPr>
        <p:grpSpPr>
          <a:xfrm>
            <a:off x="835378" y="2152762"/>
            <a:ext cx="5206987" cy="3496571"/>
            <a:chOff x="1876765" y="2152763"/>
            <a:chExt cx="4165600" cy="2797264"/>
          </a:xfrm>
        </p:grpSpPr>
        <p:pic>
          <p:nvPicPr>
            <p:cNvPr id="5" name="그림 4">
              <a:extLst>
                <a:ext uri="{FF2B5EF4-FFF2-40B4-BE49-F238E27FC236}">
                  <a16:creationId xmlns:a16="http://schemas.microsoft.com/office/drawing/2014/main" id="{A86DC75F-16B4-9B41-8640-2FFE781F7783}"/>
                </a:ext>
              </a:extLst>
            </p:cNvPr>
            <p:cNvPicPr>
              <a:picLocks noChangeAspect="1"/>
            </p:cNvPicPr>
            <p:nvPr/>
          </p:nvPicPr>
          <p:blipFill rotWithShape="1">
            <a:blip r:embed="rId2"/>
            <a:srcRect t="8691"/>
            <a:stretch/>
          </p:blipFill>
          <p:spPr>
            <a:xfrm>
              <a:off x="1876765" y="2152763"/>
              <a:ext cx="3898900" cy="2319258"/>
            </a:xfrm>
            <a:prstGeom prst="rect">
              <a:avLst/>
            </a:prstGeom>
          </p:spPr>
        </p:pic>
        <p:pic>
          <p:nvPicPr>
            <p:cNvPr id="7" name="그림 6">
              <a:extLst>
                <a:ext uri="{FF2B5EF4-FFF2-40B4-BE49-F238E27FC236}">
                  <a16:creationId xmlns:a16="http://schemas.microsoft.com/office/drawing/2014/main" id="{FD5F2635-9D69-BF4C-A6BF-8560AE6A1AC3}"/>
                </a:ext>
              </a:extLst>
            </p:cNvPr>
            <p:cNvPicPr>
              <a:picLocks noChangeAspect="1"/>
            </p:cNvPicPr>
            <p:nvPr/>
          </p:nvPicPr>
          <p:blipFill rotWithShape="1">
            <a:blip r:embed="rId3"/>
            <a:srcRect t="80458"/>
            <a:stretch/>
          </p:blipFill>
          <p:spPr>
            <a:xfrm>
              <a:off x="1876765" y="4332050"/>
              <a:ext cx="4165600" cy="617977"/>
            </a:xfrm>
            <a:prstGeom prst="rect">
              <a:avLst/>
            </a:prstGeom>
          </p:spPr>
        </p:pic>
      </p:grpSp>
      <p:grpSp>
        <p:nvGrpSpPr>
          <p:cNvPr id="12" name="Group 11">
            <a:extLst>
              <a:ext uri="{FF2B5EF4-FFF2-40B4-BE49-F238E27FC236}">
                <a16:creationId xmlns:a16="http://schemas.microsoft.com/office/drawing/2014/main" id="{E4F78871-7118-6F44-9ED2-84B7001BF43C}"/>
              </a:ext>
            </a:extLst>
          </p:cNvPr>
          <p:cNvGrpSpPr/>
          <p:nvPr/>
        </p:nvGrpSpPr>
        <p:grpSpPr>
          <a:xfrm>
            <a:off x="6441294" y="2158199"/>
            <a:ext cx="5206987" cy="3491134"/>
            <a:chOff x="5996155" y="2152764"/>
            <a:chExt cx="4172086" cy="2797263"/>
          </a:xfrm>
        </p:grpSpPr>
        <p:pic>
          <p:nvPicPr>
            <p:cNvPr id="6" name="그림 5">
              <a:extLst>
                <a:ext uri="{FF2B5EF4-FFF2-40B4-BE49-F238E27FC236}">
                  <a16:creationId xmlns:a16="http://schemas.microsoft.com/office/drawing/2014/main" id="{39DACE6A-CAF4-264D-BD84-FD7C7CD1EC61}"/>
                </a:ext>
              </a:extLst>
            </p:cNvPr>
            <p:cNvPicPr>
              <a:picLocks noChangeAspect="1"/>
            </p:cNvPicPr>
            <p:nvPr/>
          </p:nvPicPr>
          <p:blipFill rotWithShape="1">
            <a:blip r:embed="rId3"/>
            <a:srcRect t="6980" b="19679"/>
            <a:stretch/>
          </p:blipFill>
          <p:spPr>
            <a:xfrm>
              <a:off x="6002641" y="2152764"/>
              <a:ext cx="4165600" cy="2319258"/>
            </a:xfrm>
            <a:prstGeom prst="rect">
              <a:avLst/>
            </a:prstGeom>
          </p:spPr>
        </p:pic>
        <p:pic>
          <p:nvPicPr>
            <p:cNvPr id="8" name="그림 7">
              <a:extLst>
                <a:ext uri="{FF2B5EF4-FFF2-40B4-BE49-F238E27FC236}">
                  <a16:creationId xmlns:a16="http://schemas.microsoft.com/office/drawing/2014/main" id="{64068F6C-34F9-9E4D-9834-1B318F803950}"/>
                </a:ext>
              </a:extLst>
            </p:cNvPr>
            <p:cNvPicPr>
              <a:picLocks noChangeAspect="1"/>
            </p:cNvPicPr>
            <p:nvPr/>
          </p:nvPicPr>
          <p:blipFill rotWithShape="1">
            <a:blip r:embed="rId3"/>
            <a:srcRect t="80458"/>
            <a:stretch/>
          </p:blipFill>
          <p:spPr>
            <a:xfrm>
              <a:off x="5996155" y="4332050"/>
              <a:ext cx="4165600" cy="617977"/>
            </a:xfrm>
            <a:prstGeom prst="rect">
              <a:avLst/>
            </a:prstGeom>
          </p:spPr>
        </p:pic>
      </p:grpSp>
      <p:sp>
        <p:nvSpPr>
          <p:cNvPr id="9" name="TextBox 8">
            <a:extLst>
              <a:ext uri="{FF2B5EF4-FFF2-40B4-BE49-F238E27FC236}">
                <a16:creationId xmlns:a16="http://schemas.microsoft.com/office/drawing/2014/main" id="{6E556C4A-909C-DE49-8056-71294EE05A07}"/>
              </a:ext>
            </a:extLst>
          </p:cNvPr>
          <p:cNvSpPr txBox="1"/>
          <p:nvPr/>
        </p:nvSpPr>
        <p:spPr>
          <a:xfrm>
            <a:off x="7654423" y="1710619"/>
            <a:ext cx="3481008" cy="461665"/>
          </a:xfrm>
          <a:prstGeom prst="rect">
            <a:avLst/>
          </a:prstGeom>
          <a:noFill/>
        </p:spPr>
        <p:txBody>
          <a:bodyPr wrap="square" rtlCol="0">
            <a:spAutoFit/>
          </a:bodyPr>
          <a:lstStyle/>
          <a:p>
            <a:pPr algn="ctr"/>
            <a:r>
              <a:rPr lang="en-US" altLang="ko-KR" sz="2400" b="1" dirty="0">
                <a:latin typeface="Arial" panose="020B0604020202020204" pitchFamily="34" charset="0"/>
                <a:ea typeface="Verdana" panose="020B0604030504040204" pitchFamily="34" charset="0"/>
                <a:cs typeface="Arial" panose="020B0604020202020204" pitchFamily="34" charset="0"/>
              </a:rPr>
              <a:t>Sudden Cardiac Death</a:t>
            </a:r>
            <a:endParaRPr lang="ko-KR" altLang="en-US"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639ABCE-015C-784B-880D-0CF223C6B585}"/>
              </a:ext>
            </a:extLst>
          </p:cNvPr>
          <p:cNvSpPr txBox="1"/>
          <p:nvPr/>
        </p:nvSpPr>
        <p:spPr>
          <a:xfrm>
            <a:off x="1782687" y="1691097"/>
            <a:ext cx="3312368" cy="461665"/>
          </a:xfrm>
          <a:prstGeom prst="rect">
            <a:avLst/>
          </a:prstGeom>
          <a:noFill/>
        </p:spPr>
        <p:txBody>
          <a:bodyPr wrap="square" rtlCol="0">
            <a:spAutoFit/>
          </a:bodyPr>
          <a:lstStyle/>
          <a:p>
            <a:pPr algn="ctr"/>
            <a:r>
              <a:rPr lang="en-US" altLang="ko-KR" sz="2400" b="1" dirty="0">
                <a:latin typeface="Arial" panose="020B0604020202020204" pitchFamily="34" charset="0"/>
                <a:ea typeface="Verdana" panose="020B0604030504040204" pitchFamily="34" charset="0"/>
                <a:cs typeface="Arial" panose="020B0604020202020204" pitchFamily="34" charset="0"/>
              </a:rPr>
              <a:t>All cause death</a:t>
            </a:r>
            <a:endParaRPr lang="ko-KR"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120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6CD283-6DFF-5E46-8FC8-2830EEF62038}"/>
              </a:ext>
            </a:extLst>
          </p:cNvPr>
          <p:cNvSpPr>
            <a:spLocks noGrp="1"/>
          </p:cNvSpPr>
          <p:nvPr>
            <p:ph type="title"/>
          </p:nvPr>
        </p:nvSpPr>
        <p:spPr>
          <a:xfrm>
            <a:off x="194733" y="824089"/>
            <a:ext cx="10515600" cy="1272999"/>
          </a:xfrm>
        </p:spPr>
        <p:txBody>
          <a:bodyPr/>
          <a:lstStyle/>
          <a:p>
            <a:r>
              <a:rPr kumimoji="1" lang="en-US" altLang="ko-KR" dirty="0"/>
              <a:t>Scar – LGE in MRI</a:t>
            </a:r>
            <a:endParaRPr kumimoji="1" lang="ko-KR" altLang="en-US" dirty="0"/>
          </a:p>
        </p:txBody>
      </p:sp>
      <p:pic>
        <p:nvPicPr>
          <p:cNvPr id="4" name="그림 3">
            <a:extLst>
              <a:ext uri="{FF2B5EF4-FFF2-40B4-BE49-F238E27FC236}">
                <a16:creationId xmlns:a16="http://schemas.microsoft.com/office/drawing/2014/main" id="{A4D49EEC-353E-E548-ADBF-D668F1678A99}"/>
              </a:ext>
            </a:extLst>
          </p:cNvPr>
          <p:cNvPicPr>
            <a:picLocks noChangeAspect="1"/>
          </p:cNvPicPr>
          <p:nvPr/>
        </p:nvPicPr>
        <p:blipFill>
          <a:blip r:embed="rId2"/>
          <a:stretch>
            <a:fillRect/>
          </a:stretch>
        </p:blipFill>
        <p:spPr>
          <a:xfrm>
            <a:off x="2990850" y="1984748"/>
            <a:ext cx="6210300" cy="4318000"/>
          </a:xfrm>
          <a:prstGeom prst="rect">
            <a:avLst/>
          </a:prstGeom>
        </p:spPr>
      </p:pic>
      <p:sp>
        <p:nvSpPr>
          <p:cNvPr id="5" name="내용 개체 틀 2">
            <a:extLst>
              <a:ext uri="{FF2B5EF4-FFF2-40B4-BE49-F238E27FC236}">
                <a16:creationId xmlns:a16="http://schemas.microsoft.com/office/drawing/2014/main" id="{7294DAD8-AFA0-A64F-83B5-A5982E738531}"/>
              </a:ext>
            </a:extLst>
          </p:cNvPr>
          <p:cNvSpPr txBox="1">
            <a:spLocks/>
          </p:cNvSpPr>
          <p:nvPr/>
        </p:nvSpPr>
        <p:spPr>
          <a:xfrm>
            <a:off x="3263008" y="6492875"/>
            <a:ext cx="8928992" cy="337225"/>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None/>
            </a:pPr>
            <a:r>
              <a:rPr kumimoji="1" lang="en-US" altLang="ko-KR" sz="1600" dirty="0"/>
              <a:t>Gulati et al, JAMA, 309(9): 896, 2013</a:t>
            </a:r>
          </a:p>
        </p:txBody>
      </p:sp>
    </p:spTree>
    <p:extLst>
      <p:ext uri="{BB962C8B-B14F-4D97-AF65-F5344CB8AC3E}">
        <p14:creationId xmlns:p14="http://schemas.microsoft.com/office/powerpoint/2010/main" val="4037726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3236" y="895561"/>
            <a:ext cx="10515600" cy="1325563"/>
          </a:xfrm>
        </p:spPr>
        <p:txBody>
          <a:bodyPr>
            <a:normAutofit/>
          </a:bodyPr>
          <a:lstStyle/>
          <a:p>
            <a:r>
              <a:rPr lang="en-US" altLang="ko-KR" sz="2800" dirty="0"/>
              <a:t>Myocardial Scar - Prognostic value independent of LVEF</a:t>
            </a:r>
            <a:endParaRPr lang="ko-KR" altLang="en-US" sz="2800" dirty="0"/>
          </a:p>
        </p:txBody>
      </p:sp>
      <p:sp>
        <p:nvSpPr>
          <p:cNvPr id="4" name="내용 개체 틀 3"/>
          <p:cNvSpPr>
            <a:spLocks noGrp="1"/>
          </p:cNvSpPr>
          <p:nvPr>
            <p:ph idx="1"/>
          </p:nvPr>
        </p:nvSpPr>
        <p:spPr>
          <a:xfrm>
            <a:off x="143236" y="2292164"/>
            <a:ext cx="7560840" cy="1630771"/>
          </a:xfrm>
        </p:spPr>
        <p:txBody>
          <a:bodyPr>
            <a:normAutofit/>
          </a:bodyPr>
          <a:lstStyle/>
          <a:p>
            <a:pPr>
              <a:lnSpc>
                <a:spcPct val="140000"/>
              </a:lnSpc>
            </a:pPr>
            <a:r>
              <a:rPr lang="en-US" altLang="ko-KR" sz="1600" dirty="0">
                <a:latin typeface="Verdana" panose="020B0604030504040204" pitchFamily="34" charset="0"/>
                <a:ea typeface="Verdana" panose="020B0604030504040204" pitchFamily="34" charset="0"/>
                <a:cs typeface="Verdana" panose="020B0604030504040204" pitchFamily="34" charset="0"/>
              </a:rPr>
              <a:t>857 consecutive patients with cine and LGE-MRI</a:t>
            </a:r>
          </a:p>
          <a:p>
            <a:pPr>
              <a:lnSpc>
                <a:spcPct val="140000"/>
              </a:lnSpc>
            </a:pPr>
            <a:r>
              <a:rPr lang="en-US" altLang="ko-KR" sz="1600" dirty="0">
                <a:latin typeface="Verdana" panose="020B0604030504040204" pitchFamily="34" charset="0"/>
                <a:ea typeface="Verdana" panose="020B0604030504040204" pitchFamily="34" charset="0"/>
                <a:cs typeface="Verdana" panose="020B0604030504040204" pitchFamily="34" charset="0"/>
              </a:rPr>
              <a:t>Primary end-point: all cause mortality, heart TPL</a:t>
            </a:r>
          </a:p>
          <a:p>
            <a:pPr>
              <a:lnSpc>
                <a:spcPct val="140000"/>
              </a:lnSpc>
            </a:pPr>
            <a:r>
              <a:rPr lang="en-US" altLang="ko-KR" sz="1600" dirty="0">
                <a:latin typeface="Verdana" panose="020B0604030504040204" pitchFamily="34" charset="0"/>
                <a:ea typeface="Verdana" panose="020B0604030504040204" pitchFamily="34" charset="0"/>
                <a:cs typeface="Verdana" panose="020B0604030504040204" pitchFamily="34" charset="0"/>
              </a:rPr>
              <a:t>Median follow-up: 4.4 year</a:t>
            </a:r>
            <a:endParaRPr lang="ko-KR" altLang="en-US" sz="1600" dirty="0">
              <a:latin typeface="Verdana" panose="020B0604030504040204" pitchFamily="34" charset="0"/>
              <a:cs typeface="Verdana" panose="020B060403050404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282" y="2003549"/>
            <a:ext cx="5634581"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998780" y="6492875"/>
            <a:ext cx="5076056" cy="307777"/>
          </a:xfrm>
          <a:prstGeom prst="rect">
            <a:avLst/>
          </a:prstGeom>
          <a:noFill/>
        </p:spPr>
        <p:txBody>
          <a:bodyPr wrap="square" rtlCol="0">
            <a:spAutoFit/>
          </a:bodyPr>
          <a:lstStyle/>
          <a:p>
            <a:pPr algn="r"/>
            <a:r>
              <a:rPr lang="en-US" altLang="ko-KR" sz="1400" i="1" dirty="0">
                <a:latin typeface="Verdana" panose="020B0604030504040204" pitchFamily="34" charset="0"/>
                <a:ea typeface="Verdana" panose="020B0604030504040204" pitchFamily="34" charset="0"/>
                <a:cs typeface="Verdana" panose="020B0604030504040204" pitchFamily="34" charset="0"/>
              </a:rPr>
              <a:t>Circulation 2009;120:2069-76</a:t>
            </a:r>
            <a:endParaRPr lang="ko-KR" altLang="en-US" sz="1400" i="1" dirty="0">
              <a:latin typeface="Verdana" panose="020B0604030504040204" pitchFamily="34" charset="0"/>
              <a:cs typeface="Verdana" panose="020B0604030504040204" pitchFamily="34" charset="0"/>
            </a:endParaRPr>
          </a:p>
        </p:txBody>
      </p:sp>
      <p:sp>
        <p:nvSpPr>
          <p:cNvPr id="3" name="TextBox 2"/>
          <p:cNvSpPr txBox="1"/>
          <p:nvPr/>
        </p:nvSpPr>
        <p:spPr>
          <a:xfrm>
            <a:off x="8949033" y="2569767"/>
            <a:ext cx="1979712" cy="307777"/>
          </a:xfrm>
          <a:prstGeom prst="rect">
            <a:avLst/>
          </a:prstGeom>
          <a:noFill/>
        </p:spPr>
        <p:txBody>
          <a:bodyPr wrap="square" rtlCol="0">
            <a:spAutoFit/>
          </a:bodyPr>
          <a:lstStyle/>
          <a:p>
            <a:r>
              <a:rPr lang="en-US" altLang="ko-KR" sz="1400" dirty="0">
                <a:latin typeface="Verdana" panose="020B0604030504040204" pitchFamily="34" charset="0"/>
                <a:ea typeface="Verdana" panose="020B0604030504040204" pitchFamily="34" charset="0"/>
                <a:cs typeface="Verdana" panose="020B0604030504040204" pitchFamily="34" charset="0"/>
              </a:rPr>
              <a:t>EF ≥50%, LGE (-)</a:t>
            </a:r>
            <a:endParaRPr lang="ko-KR" altLang="en-US" sz="1400" dirty="0">
              <a:latin typeface="Verdana" panose="020B0604030504040204" pitchFamily="34" charset="0"/>
              <a:cs typeface="Verdana" panose="020B0604030504040204" pitchFamily="34" charset="0"/>
            </a:endParaRPr>
          </a:p>
        </p:txBody>
      </p:sp>
      <p:sp>
        <p:nvSpPr>
          <p:cNvPr id="7" name="TextBox 6"/>
          <p:cNvSpPr txBox="1"/>
          <p:nvPr/>
        </p:nvSpPr>
        <p:spPr>
          <a:xfrm>
            <a:off x="8918077" y="3063925"/>
            <a:ext cx="1979712" cy="307777"/>
          </a:xfrm>
          <a:prstGeom prst="rect">
            <a:avLst/>
          </a:prstGeom>
          <a:noFill/>
        </p:spPr>
        <p:txBody>
          <a:bodyPr wrap="square" rtlCol="0">
            <a:spAutoFit/>
          </a:bodyPr>
          <a:lstStyle/>
          <a:p>
            <a:r>
              <a:rPr lang="en-US" altLang="ko-KR" sz="1400" dirty="0">
                <a:latin typeface="Verdana" panose="020B0604030504040204" pitchFamily="34" charset="0"/>
                <a:ea typeface="Verdana" panose="020B0604030504040204" pitchFamily="34" charset="0"/>
                <a:cs typeface="Verdana" panose="020B0604030504040204" pitchFamily="34" charset="0"/>
              </a:rPr>
              <a:t>EF &lt;50%, LGE (-)</a:t>
            </a:r>
            <a:endParaRPr lang="ko-KR" altLang="en-US" sz="1400" dirty="0">
              <a:latin typeface="Verdana" panose="020B0604030504040204" pitchFamily="34" charset="0"/>
              <a:cs typeface="Verdana" panose="020B0604030504040204" pitchFamily="34" charset="0"/>
            </a:endParaRPr>
          </a:p>
        </p:txBody>
      </p:sp>
      <p:sp>
        <p:nvSpPr>
          <p:cNvPr id="8" name="TextBox 7"/>
          <p:cNvSpPr txBox="1"/>
          <p:nvPr/>
        </p:nvSpPr>
        <p:spPr>
          <a:xfrm>
            <a:off x="8918077" y="3567981"/>
            <a:ext cx="1979712" cy="307777"/>
          </a:xfrm>
          <a:prstGeom prst="rect">
            <a:avLst/>
          </a:prstGeom>
          <a:noFill/>
        </p:spPr>
        <p:txBody>
          <a:bodyPr wrap="square" rtlCol="0">
            <a:spAutoFit/>
          </a:bodyPr>
          <a:lstStyle/>
          <a:p>
            <a:r>
              <a:rPr lang="en-US" altLang="ko-KR" sz="1400" dirty="0">
                <a:latin typeface="Verdana" panose="020B0604030504040204" pitchFamily="34" charset="0"/>
                <a:ea typeface="Verdana" panose="020B0604030504040204" pitchFamily="34" charset="0"/>
                <a:cs typeface="Verdana" panose="020B0604030504040204" pitchFamily="34" charset="0"/>
              </a:rPr>
              <a:t>EF ≥50%, LGE (+)</a:t>
            </a:r>
            <a:endParaRPr lang="ko-KR" altLang="en-US" sz="1400" dirty="0">
              <a:latin typeface="Verdana" panose="020B0604030504040204" pitchFamily="34" charset="0"/>
              <a:cs typeface="Verdana" panose="020B0604030504040204" pitchFamily="34" charset="0"/>
            </a:endParaRPr>
          </a:p>
        </p:txBody>
      </p:sp>
      <p:sp>
        <p:nvSpPr>
          <p:cNvPr id="9" name="TextBox 8"/>
          <p:cNvSpPr txBox="1"/>
          <p:nvPr/>
        </p:nvSpPr>
        <p:spPr>
          <a:xfrm>
            <a:off x="8918077" y="4432077"/>
            <a:ext cx="1979712" cy="307777"/>
          </a:xfrm>
          <a:prstGeom prst="rect">
            <a:avLst/>
          </a:prstGeom>
          <a:noFill/>
        </p:spPr>
        <p:txBody>
          <a:bodyPr wrap="square" rtlCol="0">
            <a:spAutoFit/>
          </a:bodyPr>
          <a:lstStyle/>
          <a:p>
            <a:r>
              <a:rPr lang="en-US" altLang="ko-KR" sz="1400" dirty="0">
                <a:latin typeface="Verdana" panose="020B0604030504040204" pitchFamily="34" charset="0"/>
                <a:ea typeface="Verdana" panose="020B0604030504040204" pitchFamily="34" charset="0"/>
                <a:cs typeface="Verdana" panose="020B0604030504040204" pitchFamily="34" charset="0"/>
              </a:rPr>
              <a:t>EF &lt;50%, LGE (+)</a:t>
            </a:r>
            <a:endParaRPr lang="ko-KR" altLang="en-US" sz="1400" dirty="0">
              <a:latin typeface="Verdana" panose="020B0604030504040204" pitchFamily="34" charset="0"/>
              <a:cs typeface="Verdana" panose="020B0604030504040204" pitchFamily="34" charset="0"/>
            </a:endParaRPr>
          </a:p>
        </p:txBody>
      </p:sp>
      <p:sp>
        <p:nvSpPr>
          <p:cNvPr id="5" name="직사각형 4"/>
          <p:cNvSpPr/>
          <p:nvPr/>
        </p:nvSpPr>
        <p:spPr>
          <a:xfrm>
            <a:off x="7117877" y="4235797"/>
            <a:ext cx="1800200"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61207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35E7930-E598-504F-96CF-23E323CD7C03}"/>
              </a:ext>
            </a:extLst>
          </p:cNvPr>
          <p:cNvSpPr>
            <a:spLocks noGrp="1"/>
          </p:cNvSpPr>
          <p:nvPr>
            <p:ph type="title"/>
          </p:nvPr>
        </p:nvSpPr>
        <p:spPr>
          <a:xfrm>
            <a:off x="106351" y="1093993"/>
            <a:ext cx="10515600" cy="862897"/>
          </a:xfrm>
        </p:spPr>
        <p:txBody>
          <a:bodyPr>
            <a:normAutofit/>
          </a:bodyPr>
          <a:lstStyle/>
          <a:p>
            <a:r>
              <a:rPr kumimoji="1" lang="en-US" altLang="ko-KR" sz="3600" dirty="0" err="1"/>
              <a:t>Midwall</a:t>
            </a:r>
            <a:r>
              <a:rPr kumimoji="1" lang="en-US" altLang="ko-KR" sz="3600" dirty="0"/>
              <a:t> Fibrosis and Mortality - NICM</a:t>
            </a:r>
            <a:endParaRPr kumimoji="1" lang="ko-KR" altLang="en-US" sz="3600" dirty="0"/>
          </a:p>
        </p:txBody>
      </p:sp>
      <p:pic>
        <p:nvPicPr>
          <p:cNvPr id="4" name="그림 3">
            <a:extLst>
              <a:ext uri="{FF2B5EF4-FFF2-40B4-BE49-F238E27FC236}">
                <a16:creationId xmlns:a16="http://schemas.microsoft.com/office/drawing/2014/main" id="{90DB7D85-06E1-0E4D-B5FC-72240B358348}"/>
              </a:ext>
            </a:extLst>
          </p:cNvPr>
          <p:cNvPicPr>
            <a:picLocks noChangeAspect="1"/>
          </p:cNvPicPr>
          <p:nvPr/>
        </p:nvPicPr>
        <p:blipFill>
          <a:blip r:embed="rId2"/>
          <a:stretch>
            <a:fillRect/>
          </a:stretch>
        </p:blipFill>
        <p:spPr>
          <a:xfrm>
            <a:off x="1038578" y="2778073"/>
            <a:ext cx="4739957" cy="3240737"/>
          </a:xfrm>
          <a:prstGeom prst="rect">
            <a:avLst/>
          </a:prstGeom>
        </p:spPr>
      </p:pic>
      <p:sp>
        <p:nvSpPr>
          <p:cNvPr id="5" name="TextBox 4">
            <a:extLst>
              <a:ext uri="{FF2B5EF4-FFF2-40B4-BE49-F238E27FC236}">
                <a16:creationId xmlns:a16="http://schemas.microsoft.com/office/drawing/2014/main" id="{CCE60434-8E46-114D-996D-3D69F630CCBF}"/>
              </a:ext>
            </a:extLst>
          </p:cNvPr>
          <p:cNvSpPr txBox="1"/>
          <p:nvPr/>
        </p:nvSpPr>
        <p:spPr>
          <a:xfrm>
            <a:off x="1894626" y="2313488"/>
            <a:ext cx="3312368" cy="369332"/>
          </a:xfrm>
          <a:prstGeom prst="rect">
            <a:avLst/>
          </a:prstGeom>
          <a:noFill/>
        </p:spPr>
        <p:txBody>
          <a:bodyPr wrap="square" rtlCol="0">
            <a:spAutoFit/>
          </a:bodyPr>
          <a:lstStyle/>
          <a:p>
            <a:pPr algn="ctr"/>
            <a:r>
              <a:rPr lang="en-US" altLang="ko-KR" b="1" dirty="0">
                <a:latin typeface="Verdana" panose="020B0604030504040204" pitchFamily="34" charset="0"/>
                <a:ea typeface="Verdana" panose="020B0604030504040204" pitchFamily="34" charset="0"/>
                <a:cs typeface="Verdana" panose="020B0604030504040204" pitchFamily="34" charset="0"/>
              </a:rPr>
              <a:t>All cause death</a:t>
            </a:r>
            <a:endParaRPr lang="ko-KR" altLang="en-US" b="1" dirty="0">
              <a:latin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9DB64C57-349A-CE4F-A8A9-86C68AEC0355}"/>
              </a:ext>
            </a:extLst>
          </p:cNvPr>
          <p:cNvSpPr txBox="1"/>
          <p:nvPr/>
        </p:nvSpPr>
        <p:spPr>
          <a:xfrm>
            <a:off x="7309583" y="2313488"/>
            <a:ext cx="3312368" cy="369332"/>
          </a:xfrm>
          <a:prstGeom prst="rect">
            <a:avLst/>
          </a:prstGeom>
          <a:noFill/>
        </p:spPr>
        <p:txBody>
          <a:bodyPr wrap="square" rtlCol="0">
            <a:spAutoFit/>
          </a:bodyPr>
          <a:lstStyle/>
          <a:p>
            <a:pPr algn="ctr"/>
            <a:r>
              <a:rPr lang="en-US" altLang="ko-KR" b="1" dirty="0">
                <a:latin typeface="Verdana" panose="020B0604030504040204" pitchFamily="34" charset="0"/>
                <a:ea typeface="Verdana" panose="020B0604030504040204" pitchFamily="34" charset="0"/>
                <a:cs typeface="Verdana" panose="020B0604030504040204" pitchFamily="34" charset="0"/>
              </a:rPr>
              <a:t>SCD or aborted SCD </a:t>
            </a:r>
            <a:endParaRPr lang="ko-KR" altLang="en-US" b="1" dirty="0">
              <a:latin typeface="Verdana" panose="020B0604030504040204" pitchFamily="34" charset="0"/>
              <a:cs typeface="Verdana" panose="020B0604030504040204" pitchFamily="34" charset="0"/>
            </a:endParaRPr>
          </a:p>
        </p:txBody>
      </p:sp>
      <p:pic>
        <p:nvPicPr>
          <p:cNvPr id="7" name="그림 6">
            <a:extLst>
              <a:ext uri="{FF2B5EF4-FFF2-40B4-BE49-F238E27FC236}">
                <a16:creationId xmlns:a16="http://schemas.microsoft.com/office/drawing/2014/main" id="{48E2BFEA-8CC8-5B46-9F10-DFD99BF84ECF}"/>
              </a:ext>
            </a:extLst>
          </p:cNvPr>
          <p:cNvPicPr>
            <a:picLocks noChangeAspect="1"/>
          </p:cNvPicPr>
          <p:nvPr/>
        </p:nvPicPr>
        <p:blipFill>
          <a:blip r:embed="rId3"/>
          <a:stretch>
            <a:fillRect/>
          </a:stretch>
        </p:blipFill>
        <p:spPr>
          <a:xfrm>
            <a:off x="6331020" y="2778072"/>
            <a:ext cx="4739957" cy="3180163"/>
          </a:xfrm>
          <a:prstGeom prst="rect">
            <a:avLst/>
          </a:prstGeom>
        </p:spPr>
      </p:pic>
      <p:sp>
        <p:nvSpPr>
          <p:cNvPr id="8" name="내용 개체 틀 2">
            <a:extLst>
              <a:ext uri="{FF2B5EF4-FFF2-40B4-BE49-F238E27FC236}">
                <a16:creationId xmlns:a16="http://schemas.microsoft.com/office/drawing/2014/main" id="{73995371-5D6C-6E46-BC40-A874379354E4}"/>
              </a:ext>
            </a:extLst>
          </p:cNvPr>
          <p:cNvSpPr txBox="1">
            <a:spLocks/>
          </p:cNvSpPr>
          <p:nvPr/>
        </p:nvSpPr>
        <p:spPr>
          <a:xfrm>
            <a:off x="3263008" y="6539794"/>
            <a:ext cx="8928992" cy="337225"/>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None/>
            </a:pPr>
            <a:r>
              <a:rPr kumimoji="1" lang="en-US" altLang="ko-KR" sz="1600" dirty="0"/>
              <a:t>Gulati et al, JAMA, 309(9): 896, 2013</a:t>
            </a:r>
          </a:p>
        </p:txBody>
      </p:sp>
    </p:spTree>
    <p:extLst>
      <p:ext uri="{BB962C8B-B14F-4D97-AF65-F5344CB8AC3E}">
        <p14:creationId xmlns:p14="http://schemas.microsoft.com/office/powerpoint/2010/main" val="2031574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73755" y="729134"/>
            <a:ext cx="10515600" cy="1325563"/>
          </a:xfrm>
        </p:spPr>
        <p:txBody>
          <a:bodyPr>
            <a:normAutofit/>
          </a:bodyPr>
          <a:lstStyle/>
          <a:p>
            <a:r>
              <a:rPr lang="en-US" altLang="ko-KR" sz="3200" b="1" dirty="0"/>
              <a:t>Myocardial Scar and SCD risk</a:t>
            </a:r>
            <a:endParaRPr lang="ko-KR" altLang="en-US" sz="3200" b="1" dirty="0"/>
          </a:p>
        </p:txBody>
      </p:sp>
      <p:sp>
        <p:nvSpPr>
          <p:cNvPr id="3" name="내용 개체 틀 2"/>
          <p:cNvSpPr>
            <a:spLocks noGrp="1"/>
          </p:cNvSpPr>
          <p:nvPr>
            <p:ph idx="1"/>
          </p:nvPr>
        </p:nvSpPr>
        <p:spPr>
          <a:xfrm>
            <a:off x="1662848" y="1680701"/>
            <a:ext cx="8866303" cy="1184429"/>
          </a:xfrm>
        </p:spPr>
        <p:txBody>
          <a:bodyPr>
            <a:normAutofit/>
          </a:bodyPr>
          <a:lstStyle/>
          <a:p>
            <a:pPr>
              <a:lnSpc>
                <a:spcPct val="100000"/>
              </a:lnSpc>
              <a:spcBef>
                <a:spcPts val="0"/>
              </a:spcBef>
            </a:pPr>
            <a:r>
              <a:rPr lang="en-US" altLang="ko-KR" sz="1800" dirty="0">
                <a:ea typeface="Verdana" panose="020B0604030504040204" pitchFamily="34" charset="0"/>
              </a:rPr>
              <a:t>137 patients (NICM 47%)</a:t>
            </a:r>
          </a:p>
          <a:p>
            <a:pPr>
              <a:lnSpc>
                <a:spcPct val="100000"/>
              </a:lnSpc>
              <a:spcBef>
                <a:spcPts val="0"/>
              </a:spcBef>
            </a:pPr>
            <a:r>
              <a:rPr lang="en-US" altLang="ko-KR" sz="1800" dirty="0">
                <a:ea typeface="Verdana" panose="020B0604030504040204" pitchFamily="34" charset="0"/>
              </a:rPr>
              <a:t>Median follow-up of 24 months</a:t>
            </a:r>
          </a:p>
          <a:p>
            <a:pPr>
              <a:lnSpc>
                <a:spcPct val="100000"/>
              </a:lnSpc>
              <a:spcBef>
                <a:spcPts val="0"/>
              </a:spcBef>
            </a:pPr>
            <a:r>
              <a:rPr lang="en-US" altLang="ko-KR" sz="1800" dirty="0">
                <a:ea typeface="Verdana" panose="020B0604030504040204" pitchFamily="34" charset="0"/>
              </a:rPr>
              <a:t>39 primary endpoint  (death or appropriate ICD discharge for sustained VT)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815" y="3045696"/>
            <a:ext cx="8866303" cy="3407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38184" y="6519446"/>
            <a:ext cx="4824536" cy="338554"/>
          </a:xfrm>
          <a:prstGeom prst="rect">
            <a:avLst/>
          </a:prstGeom>
          <a:noFill/>
        </p:spPr>
        <p:txBody>
          <a:bodyPr wrap="square" rtlCol="0">
            <a:spAutoFit/>
          </a:bodyPr>
          <a:lstStyle/>
          <a:p>
            <a:pPr algn="r"/>
            <a:r>
              <a:rPr lang="en-US" altLang="ko-KR" sz="1600" i="1" dirty="0" err="1">
                <a:latin typeface="Verdana" panose="020B0604030504040204" pitchFamily="34" charset="0"/>
                <a:ea typeface="Verdana" panose="020B0604030504040204" pitchFamily="34" charset="0"/>
                <a:cs typeface="Verdana" panose="020B0604030504040204" pitchFamily="34" charset="0"/>
              </a:rPr>
              <a:t>Klem</a:t>
            </a:r>
            <a:r>
              <a:rPr lang="en-US" altLang="ko-KR" sz="1600" i="1" dirty="0">
                <a:latin typeface="Verdana" panose="020B0604030504040204" pitchFamily="34" charset="0"/>
                <a:ea typeface="Verdana" panose="020B0604030504040204" pitchFamily="34" charset="0"/>
                <a:cs typeface="Verdana" panose="020B0604030504040204" pitchFamily="34" charset="0"/>
              </a:rPr>
              <a:t> I., et al. JACC 2012;60:408-20</a:t>
            </a:r>
            <a:endParaRPr lang="ko-KR" altLang="en-US" sz="1600" i="1" dirty="0">
              <a:latin typeface="Verdana" panose="020B0604030504040204" pitchFamily="34" charset="0"/>
              <a:cs typeface="Verdana" panose="020B0604030504040204" pitchFamily="34" charset="0"/>
            </a:endParaRPr>
          </a:p>
        </p:txBody>
      </p:sp>
      <p:grpSp>
        <p:nvGrpSpPr>
          <p:cNvPr id="11" name="그룹 10"/>
          <p:cNvGrpSpPr/>
          <p:nvPr/>
        </p:nvGrpSpPr>
        <p:grpSpPr>
          <a:xfrm>
            <a:off x="7102579" y="2865130"/>
            <a:ext cx="3672408" cy="3228166"/>
            <a:chOff x="5364088" y="2865130"/>
            <a:chExt cx="3672408" cy="3228166"/>
          </a:xfrm>
        </p:grpSpPr>
        <p:cxnSp>
          <p:nvCxnSpPr>
            <p:cNvPr id="6" name="직선 연결선 5"/>
            <p:cNvCxnSpPr/>
            <p:nvPr/>
          </p:nvCxnSpPr>
          <p:spPr>
            <a:xfrm>
              <a:off x="6156176" y="3645024"/>
              <a:ext cx="0" cy="24482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64088" y="2865130"/>
              <a:ext cx="3672408" cy="707886"/>
            </a:xfrm>
            <a:prstGeom prst="rect">
              <a:avLst/>
            </a:prstGeom>
            <a:noFill/>
          </p:spPr>
          <p:txBody>
            <a:bodyPr wrap="square" rtlCol="0">
              <a:spAutoFit/>
            </a:bodyPr>
            <a:lstStyle/>
            <a:p>
              <a:r>
                <a:rPr lang="en-US" altLang="ko-KR" sz="2000" b="1" dirty="0">
                  <a:solidFill>
                    <a:srgbClr val="FF0000"/>
                  </a:solidFill>
                  <a:latin typeface="Verdana" panose="020B0604030504040204" pitchFamily="34" charset="0"/>
                  <a:ea typeface="Verdana" panose="020B0604030504040204" pitchFamily="34" charset="0"/>
                  <a:cs typeface="Verdana" panose="020B0604030504040204" pitchFamily="34" charset="0"/>
                </a:rPr>
                <a:t>LGE extent &gt; 5%</a:t>
              </a:r>
            </a:p>
            <a:p>
              <a:r>
                <a:rPr lang="en-US" altLang="ko-KR" sz="2000" dirty="0">
                  <a:solidFill>
                    <a:srgbClr val="FF0000"/>
                  </a:solidFill>
                  <a:latin typeface="Verdana" panose="020B0604030504040204" pitchFamily="34" charset="0"/>
                  <a:ea typeface="Verdana" panose="020B0604030504040204" pitchFamily="34" charset="0"/>
                  <a:cs typeface="Verdana" panose="020B0604030504040204" pitchFamily="34" charset="0"/>
                </a:rPr>
                <a:t>HR 5.2 (95% CI 2.0-13.3)</a:t>
              </a:r>
              <a:endParaRPr lang="ko-KR" altLang="en-US" sz="2000" dirty="0">
                <a:solidFill>
                  <a:srgbClr val="FF0000"/>
                </a:solidFill>
                <a:latin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75263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67464" y="6533438"/>
            <a:ext cx="4824536" cy="338554"/>
          </a:xfrm>
          <a:prstGeom prst="rect">
            <a:avLst/>
          </a:prstGeom>
          <a:noFill/>
        </p:spPr>
        <p:txBody>
          <a:bodyPr wrap="square" rtlCol="0">
            <a:spAutoFit/>
          </a:bodyPr>
          <a:lstStyle/>
          <a:p>
            <a:pPr algn="r"/>
            <a:r>
              <a:rPr lang="en-US" altLang="ko-KR" sz="1600" i="1" dirty="0" err="1">
                <a:latin typeface="Verdana" panose="020B0604030504040204" pitchFamily="34" charset="0"/>
                <a:ea typeface="Verdana" panose="020B0604030504040204" pitchFamily="34" charset="0"/>
                <a:cs typeface="Verdana" panose="020B0604030504040204" pitchFamily="34" charset="0"/>
              </a:rPr>
              <a:t>Klem</a:t>
            </a:r>
            <a:r>
              <a:rPr lang="en-US" altLang="ko-KR" sz="1600" i="1" dirty="0">
                <a:latin typeface="Verdana" panose="020B0604030504040204" pitchFamily="34" charset="0"/>
                <a:ea typeface="Verdana" panose="020B0604030504040204" pitchFamily="34" charset="0"/>
                <a:cs typeface="Verdana" panose="020B0604030504040204" pitchFamily="34" charset="0"/>
              </a:rPr>
              <a:t> I., et al. JACC 2012;60:408-20</a:t>
            </a:r>
            <a:endParaRPr lang="ko-KR" altLang="en-US" sz="1600" i="1" dirty="0">
              <a:latin typeface="Verdana" panose="020B0604030504040204" pitchFamily="34" charset="0"/>
              <a:cs typeface="Verdana" panose="020B0604030504040204" pitchFamily="34" charset="0"/>
            </a:endParaRPr>
          </a:p>
        </p:txBody>
      </p:sp>
      <p:sp>
        <p:nvSpPr>
          <p:cNvPr id="5" name="TextBox 4"/>
          <p:cNvSpPr txBox="1"/>
          <p:nvPr/>
        </p:nvSpPr>
        <p:spPr>
          <a:xfrm>
            <a:off x="2207568" y="1363974"/>
            <a:ext cx="3312368" cy="369332"/>
          </a:xfrm>
          <a:prstGeom prst="rect">
            <a:avLst/>
          </a:prstGeom>
          <a:noFill/>
        </p:spPr>
        <p:txBody>
          <a:bodyPr wrap="square" rtlCol="0">
            <a:spAutoFit/>
          </a:bodyPr>
          <a:lstStyle/>
          <a:p>
            <a:pPr algn="ctr"/>
            <a:r>
              <a:rPr lang="en-US" altLang="ko-KR" b="1" dirty="0">
                <a:latin typeface="Verdana" panose="020B0604030504040204" pitchFamily="34" charset="0"/>
                <a:ea typeface="Verdana" panose="020B0604030504040204" pitchFamily="34" charset="0"/>
                <a:cs typeface="Verdana" panose="020B0604030504040204" pitchFamily="34" charset="0"/>
              </a:rPr>
              <a:t>LVEF &gt; 30%</a:t>
            </a:r>
            <a:endParaRPr lang="ko-KR" altLang="en-US" b="1" dirty="0">
              <a:latin typeface="Verdana" panose="020B0604030504040204" pitchFamily="34" charset="0"/>
              <a:cs typeface="Verdana" panose="020B0604030504040204" pitchFamily="34" charset="0"/>
            </a:endParaRPr>
          </a:p>
        </p:txBody>
      </p:sp>
      <p:sp>
        <p:nvSpPr>
          <p:cNvPr id="6" name="TextBox 5"/>
          <p:cNvSpPr txBox="1"/>
          <p:nvPr/>
        </p:nvSpPr>
        <p:spPr>
          <a:xfrm>
            <a:off x="7016166" y="1328472"/>
            <a:ext cx="3312368" cy="369332"/>
          </a:xfrm>
          <a:prstGeom prst="rect">
            <a:avLst/>
          </a:prstGeom>
          <a:noFill/>
        </p:spPr>
        <p:txBody>
          <a:bodyPr wrap="square" rtlCol="0">
            <a:spAutoFit/>
          </a:bodyPr>
          <a:lstStyle/>
          <a:p>
            <a:pPr algn="ctr"/>
            <a:r>
              <a:rPr lang="en-US" altLang="ko-KR" b="1" dirty="0">
                <a:latin typeface="Verdana" panose="020B0604030504040204" pitchFamily="34" charset="0"/>
                <a:ea typeface="Verdana" panose="020B0604030504040204" pitchFamily="34" charset="0"/>
                <a:cs typeface="Verdana" panose="020B0604030504040204" pitchFamily="34" charset="0"/>
              </a:rPr>
              <a:t>LVEF ≤ 30%</a:t>
            </a:r>
            <a:endParaRPr lang="ko-KR" altLang="en-US" b="1" dirty="0">
              <a:latin typeface="Verdana" panose="020B0604030504040204" pitchFamily="34" charset="0"/>
              <a:cs typeface="Verdana" panose="020B0604030504040204"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40"/>
          <a:stretch/>
        </p:blipFill>
        <p:spPr bwMode="auto">
          <a:xfrm>
            <a:off x="1451609" y="1854116"/>
            <a:ext cx="4284351" cy="424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9741"/>
          <a:stretch/>
        </p:blipFill>
        <p:spPr bwMode="auto">
          <a:xfrm>
            <a:off x="6456042" y="1859433"/>
            <a:ext cx="4232533" cy="423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91545" y="6220638"/>
            <a:ext cx="8336989" cy="369332"/>
          </a:xfrm>
          <a:prstGeom prst="rect">
            <a:avLst/>
          </a:prstGeom>
          <a:noFill/>
        </p:spPr>
        <p:txBody>
          <a:bodyPr wrap="square" rtlCol="0">
            <a:spAutoFit/>
          </a:bodyPr>
          <a:lstStyle/>
          <a:p>
            <a:pPr algn="ctr"/>
            <a:r>
              <a:rPr lang="en-US" altLang="ko-KR" dirty="0">
                <a:solidFill>
                  <a:srgbClr val="FF0000"/>
                </a:solidFill>
                <a:latin typeface="Verdana" panose="020B0604030504040204" pitchFamily="34" charset="0"/>
                <a:ea typeface="Verdana" panose="020B0604030504040204" pitchFamily="34" charset="0"/>
                <a:cs typeface="Verdana" panose="020B0604030504040204" pitchFamily="34" charset="0"/>
              </a:rPr>
              <a:t>Scar size &gt; 5% : adjusted HR 4.59 (1.79-11.8), p = 0.002</a:t>
            </a:r>
            <a:endParaRPr lang="ko-KR" altLang="en-US" dirty="0">
              <a:solidFill>
                <a:srgbClr val="FF0000"/>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24533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3445" y="977677"/>
            <a:ext cx="10515600" cy="931887"/>
          </a:xfrm>
        </p:spPr>
        <p:txBody>
          <a:bodyPr>
            <a:normAutofit/>
          </a:bodyPr>
          <a:lstStyle/>
          <a:p>
            <a:r>
              <a:rPr lang="en-US" altLang="ko-KR" sz="3600" dirty="0"/>
              <a:t>Myocardial scar quantification in DCMP</a:t>
            </a:r>
            <a:endParaRPr lang="ko-KR" altLang="en-US" sz="3600" dirty="0"/>
          </a:p>
        </p:txBody>
      </p:sp>
      <p:sp>
        <p:nvSpPr>
          <p:cNvPr id="4" name="내용 개체 틀 3"/>
          <p:cNvSpPr>
            <a:spLocks noGrp="1"/>
          </p:cNvSpPr>
          <p:nvPr>
            <p:ph idx="1"/>
          </p:nvPr>
        </p:nvSpPr>
        <p:spPr>
          <a:xfrm>
            <a:off x="1739516" y="1966912"/>
            <a:ext cx="8640960" cy="4525963"/>
          </a:xfrm>
        </p:spPr>
        <p:txBody>
          <a:bodyPr>
            <a:normAutofit/>
          </a:bodyPr>
          <a:lstStyle/>
          <a:p>
            <a:r>
              <a:rPr lang="en-US" altLang="ko-KR" sz="2000" dirty="0">
                <a:latin typeface="Verdana" panose="020B0604030504040204" pitchFamily="34" charset="0"/>
                <a:ea typeface="Verdana" panose="020B0604030504040204" pitchFamily="34" charset="0"/>
                <a:cs typeface="Verdana" panose="020B0604030504040204" pitchFamily="34" charset="0"/>
              </a:rPr>
              <a:t>162 patients with </a:t>
            </a:r>
            <a:r>
              <a:rPr lang="en-US" altLang="ko-KR" sz="2000" dirty="0" err="1">
                <a:latin typeface="Verdana" panose="020B0604030504040204" pitchFamily="34" charset="0"/>
                <a:ea typeface="Verdana" panose="020B0604030504040204" pitchFamily="34" charset="0"/>
                <a:cs typeface="Verdana" panose="020B0604030504040204" pitchFamily="34" charset="0"/>
              </a:rPr>
              <a:t>nonischemic</a:t>
            </a:r>
            <a:r>
              <a:rPr lang="en-US" altLang="ko-KR" sz="2000" dirty="0">
                <a:latin typeface="Verdana" panose="020B0604030504040204" pitchFamily="34" charset="0"/>
                <a:ea typeface="Verdana" panose="020B0604030504040204" pitchFamily="34" charset="0"/>
                <a:cs typeface="Verdana" panose="020B0604030504040204" pitchFamily="34" charset="0"/>
              </a:rPr>
              <a:t> DCMP referred for ICD therapy</a:t>
            </a:r>
          </a:p>
          <a:p>
            <a:r>
              <a:rPr lang="en-US" altLang="ko-KR" sz="2000" dirty="0">
                <a:latin typeface="Verdana" panose="020B0604030504040204" pitchFamily="34" charset="0"/>
                <a:ea typeface="Verdana" panose="020B0604030504040204" pitchFamily="34" charset="0"/>
                <a:cs typeface="Verdana" panose="020B0604030504040204" pitchFamily="34" charset="0"/>
              </a:rPr>
              <a:t>29 ± 18 months of follow-up</a:t>
            </a:r>
          </a:p>
          <a:p>
            <a:r>
              <a:rPr lang="en-US" altLang="ko-KR" sz="2000" dirty="0">
                <a:latin typeface="Verdana" panose="020B0604030504040204" pitchFamily="34" charset="0"/>
                <a:ea typeface="Verdana" panose="020B0604030504040204" pitchFamily="34" charset="0"/>
                <a:cs typeface="Verdana" panose="020B0604030504040204" pitchFamily="34" charset="0"/>
              </a:rPr>
              <a:t>51 MACE (cardiovascular death, appropriate ICD therapy)</a:t>
            </a:r>
            <a:endParaRPr lang="ko-KR" altLang="en-US" sz="2000" dirty="0">
              <a:latin typeface="Verdana" panose="020B0604030504040204" pitchFamily="34" charset="0"/>
              <a:cs typeface="Verdana" panose="020B060403050404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8" y="3140968"/>
            <a:ext cx="3312369" cy="3353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430" y="3068960"/>
            <a:ext cx="3710762" cy="333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777" y="3175747"/>
            <a:ext cx="3905294" cy="322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직사각형 2"/>
          <p:cNvSpPr/>
          <p:nvPr/>
        </p:nvSpPr>
        <p:spPr>
          <a:xfrm>
            <a:off x="1703512" y="3140968"/>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4367808" y="3182009"/>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7320136" y="3212976"/>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7572164" y="6550223"/>
            <a:ext cx="4680520" cy="307777"/>
          </a:xfrm>
          <a:prstGeom prst="rect">
            <a:avLst/>
          </a:prstGeom>
          <a:noFill/>
        </p:spPr>
        <p:txBody>
          <a:bodyPr wrap="square" rtlCol="0">
            <a:spAutoFit/>
          </a:bodyPr>
          <a:lstStyle/>
          <a:p>
            <a:pPr algn="r"/>
            <a:r>
              <a:rPr lang="en-US" altLang="ko-KR" sz="1400" i="1" dirty="0" err="1">
                <a:latin typeface="Verdana" panose="020B0604030504040204" pitchFamily="34" charset="0"/>
                <a:ea typeface="Verdana" panose="020B0604030504040204" pitchFamily="34" charset="0"/>
                <a:cs typeface="Verdana" panose="020B0604030504040204" pitchFamily="34" charset="0"/>
              </a:rPr>
              <a:t>Neilan</a:t>
            </a:r>
            <a:r>
              <a:rPr lang="en-US" altLang="ko-KR" sz="1400" i="1" dirty="0">
                <a:latin typeface="Verdana" panose="020B0604030504040204" pitchFamily="34" charset="0"/>
                <a:ea typeface="Verdana" panose="020B0604030504040204" pitchFamily="34" charset="0"/>
                <a:cs typeface="Verdana" panose="020B0604030504040204" pitchFamily="34" charset="0"/>
              </a:rPr>
              <a:t> TG., et al. JACC </a:t>
            </a:r>
            <a:r>
              <a:rPr lang="en-US" altLang="ko-KR" sz="1400" i="1" dirty="0" err="1">
                <a:latin typeface="Verdana" panose="020B0604030504040204" pitchFamily="34" charset="0"/>
                <a:ea typeface="Verdana" panose="020B0604030504040204" pitchFamily="34" charset="0"/>
                <a:cs typeface="Verdana" panose="020B0604030504040204" pitchFamily="34" charset="0"/>
              </a:rPr>
              <a:t>Imag</a:t>
            </a:r>
            <a:r>
              <a:rPr lang="en-US" altLang="ko-KR" sz="1400" i="1" dirty="0">
                <a:latin typeface="Verdana" panose="020B0604030504040204" pitchFamily="34" charset="0"/>
                <a:ea typeface="Verdana" panose="020B0604030504040204" pitchFamily="34" charset="0"/>
                <a:cs typeface="Verdana" panose="020B0604030504040204" pitchFamily="34" charset="0"/>
              </a:rPr>
              <a:t> 2013;6:944-54</a:t>
            </a:r>
            <a:endParaRPr lang="ko-KR" altLang="en-US" sz="1400" i="1"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310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2D29D7C-27DF-6246-BD03-53CDDAD9CB6E}"/>
              </a:ext>
            </a:extLst>
          </p:cNvPr>
          <p:cNvSpPr>
            <a:spLocks noGrp="1"/>
          </p:cNvSpPr>
          <p:nvPr>
            <p:ph type="title"/>
          </p:nvPr>
        </p:nvSpPr>
        <p:spPr>
          <a:xfrm>
            <a:off x="307622" y="738340"/>
            <a:ext cx="10515600" cy="1325563"/>
          </a:xfrm>
        </p:spPr>
        <p:txBody>
          <a:bodyPr>
            <a:normAutofit/>
          </a:bodyPr>
          <a:lstStyle/>
          <a:p>
            <a:r>
              <a:rPr kumimoji="1" lang="en-US" altLang="ko-KR" sz="3600" dirty="0"/>
              <a:t>Meta-analysis; LGE+</a:t>
            </a:r>
            <a:endParaRPr kumimoji="1" lang="ko-KR" altLang="en-US" sz="3600" dirty="0"/>
          </a:p>
        </p:txBody>
      </p:sp>
      <p:pic>
        <p:nvPicPr>
          <p:cNvPr id="4" name="내용 개체 틀 3">
            <a:extLst>
              <a:ext uri="{FF2B5EF4-FFF2-40B4-BE49-F238E27FC236}">
                <a16:creationId xmlns:a16="http://schemas.microsoft.com/office/drawing/2014/main" id="{014F67B4-60AE-E84F-9010-617E874D739C}"/>
              </a:ext>
            </a:extLst>
          </p:cNvPr>
          <p:cNvPicPr>
            <a:picLocks noGrp="1" noChangeAspect="1"/>
          </p:cNvPicPr>
          <p:nvPr>
            <p:ph idx="1"/>
          </p:nvPr>
        </p:nvPicPr>
        <p:blipFill rotWithShape="1">
          <a:blip r:embed="rId3"/>
          <a:srcRect b="93407"/>
          <a:stretch/>
        </p:blipFill>
        <p:spPr>
          <a:xfrm>
            <a:off x="1782042" y="2852585"/>
            <a:ext cx="8834754" cy="576415"/>
          </a:xfrm>
          <a:prstGeom prst="rect">
            <a:avLst/>
          </a:prstGeom>
        </p:spPr>
      </p:pic>
      <p:pic>
        <p:nvPicPr>
          <p:cNvPr id="5" name="내용 개체 틀 3">
            <a:extLst>
              <a:ext uri="{FF2B5EF4-FFF2-40B4-BE49-F238E27FC236}">
                <a16:creationId xmlns:a16="http://schemas.microsoft.com/office/drawing/2014/main" id="{69368BFF-4840-E64C-961A-ABECDE2C4FDA}"/>
              </a:ext>
            </a:extLst>
          </p:cNvPr>
          <p:cNvPicPr>
            <a:picLocks noChangeAspect="1"/>
          </p:cNvPicPr>
          <p:nvPr/>
        </p:nvPicPr>
        <p:blipFill rotWithShape="1">
          <a:blip r:embed="rId3"/>
          <a:srcRect t="29643" b="39977"/>
          <a:stretch/>
        </p:blipFill>
        <p:spPr>
          <a:xfrm>
            <a:off x="1782043" y="3429000"/>
            <a:ext cx="8834757" cy="2656113"/>
          </a:xfrm>
          <a:prstGeom prst="rect">
            <a:avLst/>
          </a:prstGeom>
        </p:spPr>
      </p:pic>
      <p:sp>
        <p:nvSpPr>
          <p:cNvPr id="6" name="내용 개체 틀 2">
            <a:extLst>
              <a:ext uri="{FF2B5EF4-FFF2-40B4-BE49-F238E27FC236}">
                <a16:creationId xmlns:a16="http://schemas.microsoft.com/office/drawing/2014/main" id="{1B299B38-AA89-E341-BE4A-B997E6E652F6}"/>
              </a:ext>
            </a:extLst>
          </p:cNvPr>
          <p:cNvSpPr txBox="1">
            <a:spLocks/>
          </p:cNvSpPr>
          <p:nvPr/>
        </p:nvSpPr>
        <p:spPr>
          <a:xfrm>
            <a:off x="3147338" y="6492875"/>
            <a:ext cx="8928992" cy="337225"/>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None/>
            </a:pPr>
            <a:r>
              <a:rPr kumimoji="1" lang="en-US" altLang="ko-KR" sz="1600" dirty="0" err="1"/>
              <a:t>Disertori</a:t>
            </a:r>
            <a:r>
              <a:rPr kumimoji="1" lang="en-US" altLang="ko-KR" sz="1600" dirty="0"/>
              <a:t> M et al, JACC </a:t>
            </a:r>
            <a:r>
              <a:rPr kumimoji="1" lang="en-US" altLang="ko-KR" sz="1600" dirty="0" err="1"/>
              <a:t>cardiovasc</a:t>
            </a:r>
            <a:r>
              <a:rPr kumimoji="1" lang="en-US" altLang="ko-KR" sz="1600" dirty="0"/>
              <a:t> imaging. 2016</a:t>
            </a:r>
          </a:p>
        </p:txBody>
      </p:sp>
      <p:sp>
        <p:nvSpPr>
          <p:cNvPr id="7" name="내용 개체 틀 2">
            <a:extLst>
              <a:ext uri="{FF2B5EF4-FFF2-40B4-BE49-F238E27FC236}">
                <a16:creationId xmlns:a16="http://schemas.microsoft.com/office/drawing/2014/main" id="{205AC750-E1F5-2D45-B7A1-E17B9C47B1C9}"/>
              </a:ext>
            </a:extLst>
          </p:cNvPr>
          <p:cNvSpPr txBox="1">
            <a:spLocks/>
          </p:cNvSpPr>
          <p:nvPr/>
        </p:nvSpPr>
        <p:spPr>
          <a:xfrm>
            <a:off x="163158" y="6085113"/>
            <a:ext cx="8928992" cy="337225"/>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None/>
            </a:pPr>
            <a:r>
              <a:rPr kumimoji="1" lang="en-US" altLang="ko-KR" sz="1600" dirty="0"/>
              <a:t>favors LGE+</a:t>
            </a:r>
          </a:p>
        </p:txBody>
      </p:sp>
      <p:sp>
        <p:nvSpPr>
          <p:cNvPr id="8" name="내용 개체 틀 2">
            <a:extLst>
              <a:ext uri="{FF2B5EF4-FFF2-40B4-BE49-F238E27FC236}">
                <a16:creationId xmlns:a16="http://schemas.microsoft.com/office/drawing/2014/main" id="{0E6DDD0C-B4D9-1B4D-AD1A-CC22787AF0AF}"/>
              </a:ext>
            </a:extLst>
          </p:cNvPr>
          <p:cNvSpPr txBox="1">
            <a:spLocks/>
          </p:cNvSpPr>
          <p:nvPr/>
        </p:nvSpPr>
        <p:spPr>
          <a:xfrm>
            <a:off x="1567275" y="6085113"/>
            <a:ext cx="8928992" cy="337225"/>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None/>
            </a:pPr>
            <a:r>
              <a:rPr kumimoji="1" lang="en-US" altLang="ko-KR" sz="1600" dirty="0"/>
              <a:t>favors LGE-</a:t>
            </a:r>
          </a:p>
        </p:txBody>
      </p:sp>
      <p:sp>
        <p:nvSpPr>
          <p:cNvPr id="9" name="내용 개체 틀 3">
            <a:extLst>
              <a:ext uri="{FF2B5EF4-FFF2-40B4-BE49-F238E27FC236}">
                <a16:creationId xmlns:a16="http://schemas.microsoft.com/office/drawing/2014/main" id="{BB2ED63A-8FDF-DD44-94FC-8D9B2DB004BA}"/>
              </a:ext>
            </a:extLst>
          </p:cNvPr>
          <p:cNvSpPr txBox="1">
            <a:spLocks/>
          </p:cNvSpPr>
          <p:nvPr/>
        </p:nvSpPr>
        <p:spPr>
          <a:xfrm>
            <a:off x="1768997" y="1690688"/>
            <a:ext cx="8640960" cy="4171837"/>
          </a:xfrm>
          <a:prstGeom prst="rect">
            <a:avLst/>
          </a:prstGeom>
        </p:spPr>
        <p:txBody>
          <a:bodyPr vert="horz" lIns="91440" tIns="45720" rIns="91440" bIns="45720" rtlCol="0">
            <a:normAutofit/>
          </a:bodyPr>
          <a:lstStyle>
            <a:lvl1pPr marL="257175" indent="-257175" algn="l" defTabSz="685800" rtl="0" eaLnBrk="1" latinLnBrk="1" hangingPunct="1">
              <a:spcBef>
                <a:spcPct val="20000"/>
              </a:spcBef>
              <a:buFont typeface="Arial" pitchFamily="34" charset="0"/>
              <a:buChar char="•"/>
              <a:defRPr sz="2400" kern="1200" baseline="0">
                <a:solidFill>
                  <a:schemeClr val="tx1"/>
                </a:solidFill>
                <a:latin typeface="Arial" pitchFamily="34" charset="0"/>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baseline="0">
                <a:solidFill>
                  <a:schemeClr val="tx1"/>
                </a:solidFill>
                <a:latin typeface="Arial" pitchFamily="34" charset="0"/>
                <a:ea typeface="+mn-ea"/>
                <a:cs typeface="Arial" pitchFamily="34" charset="0"/>
              </a:defRPr>
            </a:lvl2pPr>
            <a:lvl3pPr marL="857250" indent="-171450" algn="l" defTabSz="685800" rtl="0" eaLnBrk="1" latinLnBrk="1" hangingPunct="1">
              <a:spcBef>
                <a:spcPct val="20000"/>
              </a:spcBef>
              <a:buFont typeface="Arial" pitchFamily="34" charset="0"/>
              <a:buChar char="•"/>
              <a:defRPr sz="1800" kern="1200" baseline="0">
                <a:solidFill>
                  <a:schemeClr val="tx1"/>
                </a:solidFill>
                <a:latin typeface="Arial" pitchFamily="34" charset="0"/>
                <a:ea typeface="+mn-ea"/>
                <a:cs typeface="Arial" pitchFamily="34" charset="0"/>
              </a:defRPr>
            </a:lvl3pPr>
            <a:lvl4pPr marL="12001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4pPr>
            <a:lvl5pPr marL="1543050" indent="-171450" algn="l" defTabSz="685800" rtl="0" eaLnBrk="1" latinLnBrk="1" hangingPunct="1">
              <a:spcBef>
                <a:spcPct val="20000"/>
              </a:spcBef>
              <a:buFont typeface="Arial" pitchFamily="34" charset="0"/>
              <a:buChar char="»"/>
              <a:defRPr sz="1500" kern="1200" baseline="0">
                <a:solidFill>
                  <a:schemeClr val="tx1"/>
                </a:solidFill>
                <a:latin typeface="Arial" pitchFamily="34" charset="0"/>
                <a:ea typeface="+mn-ea"/>
                <a:cs typeface="Arial" pitchFamily="34" charset="0"/>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r>
              <a:rPr lang="en-US" altLang="ko-KR" sz="2000" dirty="0">
                <a:latin typeface="Verdana" panose="020B0604030504040204" pitchFamily="34" charset="0"/>
                <a:ea typeface="Verdana" panose="020B0604030504040204" pitchFamily="34" charset="0"/>
                <a:cs typeface="Verdana" panose="020B0604030504040204" pitchFamily="34" charset="0"/>
              </a:rPr>
              <a:t>1443 NICM</a:t>
            </a:r>
          </a:p>
          <a:p>
            <a:r>
              <a:rPr lang="en-US" altLang="ko-KR" sz="2000" dirty="0">
                <a:latin typeface="Verdana" panose="020B0604030504040204" pitchFamily="34" charset="0"/>
                <a:ea typeface="Verdana" panose="020B0604030504040204" pitchFamily="34" charset="0"/>
                <a:cs typeface="Verdana" panose="020B0604030504040204" pitchFamily="34" charset="0"/>
              </a:rPr>
              <a:t>Composite arrhythmic outcomes – SCD, aborted SCD, VT/VF, appropriate ICD shock</a:t>
            </a:r>
            <a:endParaRPr lang="ko-KR" altLang="en-US" sz="20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1064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BFCB9-DD15-9942-B1F6-81273CA89F2E}"/>
              </a:ext>
            </a:extLst>
          </p:cNvPr>
          <p:cNvPicPr>
            <a:picLocks noChangeAspect="1"/>
          </p:cNvPicPr>
          <p:nvPr/>
        </p:nvPicPr>
        <p:blipFill>
          <a:blip r:embed="rId2"/>
          <a:stretch>
            <a:fillRect/>
          </a:stretch>
        </p:blipFill>
        <p:spPr>
          <a:xfrm>
            <a:off x="3914521" y="1113910"/>
            <a:ext cx="7814635" cy="5744090"/>
          </a:xfrm>
          <a:prstGeom prst="rect">
            <a:avLst/>
          </a:prstGeom>
        </p:spPr>
      </p:pic>
      <p:sp>
        <p:nvSpPr>
          <p:cNvPr id="5" name="제목 1">
            <a:extLst>
              <a:ext uri="{FF2B5EF4-FFF2-40B4-BE49-F238E27FC236}">
                <a16:creationId xmlns:a16="http://schemas.microsoft.com/office/drawing/2014/main" id="{F2DA46B2-C52A-A245-B7FE-B0AC5E637891}"/>
              </a:ext>
            </a:extLst>
          </p:cNvPr>
          <p:cNvSpPr txBox="1">
            <a:spLocks/>
          </p:cNvSpPr>
          <p:nvPr/>
        </p:nvSpPr>
        <p:spPr>
          <a:xfrm>
            <a:off x="307622" y="738340"/>
            <a:ext cx="105156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kumimoji="1" lang="en-US" altLang="ko-KR" sz="3600" dirty="0"/>
              <a:t>Meta-analysis</a:t>
            </a:r>
            <a:endParaRPr kumimoji="1" lang="ko-KR" altLang="en-US" sz="3600" dirty="0"/>
          </a:p>
        </p:txBody>
      </p:sp>
      <p:sp>
        <p:nvSpPr>
          <p:cNvPr id="6" name="Rectangle 5">
            <a:extLst>
              <a:ext uri="{FF2B5EF4-FFF2-40B4-BE49-F238E27FC236}">
                <a16:creationId xmlns:a16="http://schemas.microsoft.com/office/drawing/2014/main" id="{F801ABE0-A3AD-A048-BA4F-8A32B155DE05}"/>
              </a:ext>
            </a:extLst>
          </p:cNvPr>
          <p:cNvSpPr/>
          <p:nvPr/>
        </p:nvSpPr>
        <p:spPr>
          <a:xfrm>
            <a:off x="90311" y="6550223"/>
            <a:ext cx="3008196" cy="307777"/>
          </a:xfrm>
          <a:prstGeom prst="rect">
            <a:avLst/>
          </a:prstGeom>
        </p:spPr>
        <p:txBody>
          <a:bodyPr wrap="none">
            <a:spAutoFit/>
          </a:bodyPr>
          <a:lstStyle/>
          <a:p>
            <a:r>
              <a:rPr lang="en-KR" sz="1400" dirty="0"/>
              <a:t>J Am Coll Cardiol HF 2017;5:28–38</a:t>
            </a:r>
          </a:p>
        </p:txBody>
      </p:sp>
      <p:sp>
        <p:nvSpPr>
          <p:cNvPr id="7" name="TextBox 6">
            <a:extLst>
              <a:ext uri="{FF2B5EF4-FFF2-40B4-BE49-F238E27FC236}">
                <a16:creationId xmlns:a16="http://schemas.microsoft.com/office/drawing/2014/main" id="{58E776FB-B40B-7045-83DE-701F1B550B0E}"/>
              </a:ext>
            </a:extLst>
          </p:cNvPr>
          <p:cNvSpPr txBox="1"/>
          <p:nvPr/>
        </p:nvSpPr>
        <p:spPr>
          <a:xfrm>
            <a:off x="307622" y="1695644"/>
            <a:ext cx="3454728" cy="369332"/>
          </a:xfrm>
          <a:prstGeom prst="rect">
            <a:avLst/>
          </a:prstGeom>
          <a:noFill/>
        </p:spPr>
        <p:txBody>
          <a:bodyPr wrap="none" rtlCol="0">
            <a:spAutoFit/>
          </a:bodyPr>
          <a:lstStyle/>
          <a:p>
            <a:r>
              <a:rPr lang="en-US" dirty="0"/>
              <a:t>29 studies, 2,948 DCM patients</a:t>
            </a:r>
          </a:p>
        </p:txBody>
      </p:sp>
    </p:spTree>
    <p:extLst>
      <p:ext uri="{BB962C8B-B14F-4D97-AF65-F5344CB8AC3E}">
        <p14:creationId xmlns:p14="http://schemas.microsoft.com/office/powerpoint/2010/main" val="453025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5EB29-FF3F-0C41-99FF-0ECF4242DA1D}"/>
              </a:ext>
            </a:extLst>
          </p:cNvPr>
          <p:cNvSpPr>
            <a:spLocks noGrp="1"/>
          </p:cNvSpPr>
          <p:nvPr>
            <p:ph type="title"/>
          </p:nvPr>
        </p:nvSpPr>
        <p:spPr>
          <a:xfrm>
            <a:off x="240595" y="1013808"/>
            <a:ext cx="10515600" cy="934332"/>
          </a:xfrm>
        </p:spPr>
        <p:txBody>
          <a:bodyPr>
            <a:normAutofit/>
          </a:bodyPr>
          <a:lstStyle/>
          <a:p>
            <a:r>
              <a:rPr lang="en-US" sz="3600" dirty="0"/>
              <a:t>ESTIMATED score</a:t>
            </a:r>
            <a:endParaRPr lang="en-KR" sz="3600" dirty="0"/>
          </a:p>
        </p:txBody>
      </p:sp>
      <p:pic>
        <p:nvPicPr>
          <p:cNvPr id="4" name="Picture 3">
            <a:extLst>
              <a:ext uri="{FF2B5EF4-FFF2-40B4-BE49-F238E27FC236}">
                <a16:creationId xmlns:a16="http://schemas.microsoft.com/office/drawing/2014/main" id="{AE17D061-269E-9B49-8258-E1209CC1493B}"/>
              </a:ext>
            </a:extLst>
          </p:cNvPr>
          <p:cNvPicPr>
            <a:picLocks noChangeAspect="1"/>
          </p:cNvPicPr>
          <p:nvPr/>
        </p:nvPicPr>
        <p:blipFill>
          <a:blip r:embed="rId3"/>
          <a:stretch>
            <a:fillRect/>
          </a:stretch>
        </p:blipFill>
        <p:spPr>
          <a:xfrm>
            <a:off x="240595" y="2077156"/>
            <a:ext cx="5509610" cy="3505200"/>
          </a:xfrm>
          <a:prstGeom prst="rect">
            <a:avLst/>
          </a:prstGeom>
        </p:spPr>
      </p:pic>
      <p:pic>
        <p:nvPicPr>
          <p:cNvPr id="5" name="Picture 4">
            <a:extLst>
              <a:ext uri="{FF2B5EF4-FFF2-40B4-BE49-F238E27FC236}">
                <a16:creationId xmlns:a16="http://schemas.microsoft.com/office/drawing/2014/main" id="{FBBDB070-34B7-A648-AEEB-CFD00508AF5E}"/>
              </a:ext>
            </a:extLst>
          </p:cNvPr>
          <p:cNvPicPr>
            <a:picLocks noChangeAspect="1"/>
          </p:cNvPicPr>
          <p:nvPr/>
        </p:nvPicPr>
        <p:blipFill>
          <a:blip r:embed="rId4"/>
          <a:stretch>
            <a:fillRect/>
          </a:stretch>
        </p:blipFill>
        <p:spPr>
          <a:xfrm>
            <a:off x="6358931" y="1794933"/>
            <a:ext cx="5088605" cy="4189589"/>
          </a:xfrm>
          <a:prstGeom prst="rect">
            <a:avLst/>
          </a:prstGeom>
        </p:spPr>
      </p:pic>
      <p:sp>
        <p:nvSpPr>
          <p:cNvPr id="6" name="TextBox 5">
            <a:extLst>
              <a:ext uri="{FF2B5EF4-FFF2-40B4-BE49-F238E27FC236}">
                <a16:creationId xmlns:a16="http://schemas.microsoft.com/office/drawing/2014/main" id="{9F415EBB-F61D-EC4C-B0A1-9B4642BF6709}"/>
              </a:ext>
            </a:extLst>
          </p:cNvPr>
          <p:cNvSpPr txBox="1"/>
          <p:nvPr/>
        </p:nvSpPr>
        <p:spPr>
          <a:xfrm>
            <a:off x="134135" y="6581001"/>
            <a:ext cx="5509609" cy="276999"/>
          </a:xfrm>
          <a:prstGeom prst="rect">
            <a:avLst/>
          </a:prstGeom>
          <a:noFill/>
        </p:spPr>
        <p:txBody>
          <a:bodyPr wrap="square" rtlCol="0">
            <a:spAutoFit/>
          </a:bodyPr>
          <a:lstStyle/>
          <a:p>
            <a:r>
              <a:rPr lang="en-US" altLang="ko-KR" sz="1200" dirty="0">
                <a:latin typeface="Verdana" panose="020B0604030504040204" pitchFamily="34" charset="0"/>
                <a:ea typeface="Verdana" panose="020B0604030504040204" pitchFamily="34" charset="0"/>
                <a:cs typeface="Verdana" panose="020B0604030504040204" pitchFamily="34" charset="0"/>
              </a:rPr>
              <a:t>Canadian Journal of Cardiology 36 (2020) 1121 - 1129</a:t>
            </a:r>
            <a:endParaRPr lang="ko-KR" altLang="en-US" sz="12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20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E8A1-AE8A-C549-BC39-96CD36A91D34}"/>
              </a:ext>
            </a:extLst>
          </p:cNvPr>
          <p:cNvSpPr>
            <a:spLocks noGrp="1"/>
          </p:cNvSpPr>
          <p:nvPr>
            <p:ph type="title"/>
          </p:nvPr>
        </p:nvSpPr>
        <p:spPr>
          <a:xfrm>
            <a:off x="381000" y="1124465"/>
            <a:ext cx="10515600" cy="603293"/>
          </a:xfrm>
        </p:spPr>
        <p:txBody>
          <a:bodyPr>
            <a:normAutofit fontScale="90000"/>
          </a:bodyPr>
          <a:lstStyle/>
          <a:p>
            <a:r>
              <a:rPr lang="en-KR" dirty="0"/>
              <a:t>Primary prevention of SCD in Pts with IHD</a:t>
            </a:r>
          </a:p>
        </p:txBody>
      </p:sp>
      <p:pic>
        <p:nvPicPr>
          <p:cNvPr id="4" name="Picture 3">
            <a:extLst>
              <a:ext uri="{FF2B5EF4-FFF2-40B4-BE49-F238E27FC236}">
                <a16:creationId xmlns:a16="http://schemas.microsoft.com/office/drawing/2014/main" id="{664B329F-25D1-BD4E-B7DF-41DFF4D23D46}"/>
              </a:ext>
            </a:extLst>
          </p:cNvPr>
          <p:cNvPicPr>
            <a:picLocks noChangeAspect="1"/>
          </p:cNvPicPr>
          <p:nvPr/>
        </p:nvPicPr>
        <p:blipFill>
          <a:blip r:embed="rId2"/>
          <a:stretch>
            <a:fillRect/>
          </a:stretch>
        </p:blipFill>
        <p:spPr>
          <a:xfrm>
            <a:off x="2272218" y="1865871"/>
            <a:ext cx="7647563" cy="4905632"/>
          </a:xfrm>
          <a:prstGeom prst="rect">
            <a:avLst/>
          </a:prstGeom>
        </p:spPr>
      </p:pic>
      <p:sp>
        <p:nvSpPr>
          <p:cNvPr id="5" name="TextBox 4">
            <a:extLst>
              <a:ext uri="{FF2B5EF4-FFF2-40B4-BE49-F238E27FC236}">
                <a16:creationId xmlns:a16="http://schemas.microsoft.com/office/drawing/2014/main" id="{2B45529B-F336-6245-96E5-1B7E0D2E43B9}"/>
              </a:ext>
            </a:extLst>
          </p:cNvPr>
          <p:cNvSpPr txBox="1"/>
          <p:nvPr/>
        </p:nvSpPr>
        <p:spPr>
          <a:xfrm>
            <a:off x="8861152" y="6550223"/>
            <a:ext cx="3330848" cy="307777"/>
          </a:xfrm>
          <a:prstGeom prst="rect">
            <a:avLst/>
          </a:prstGeom>
          <a:noFill/>
        </p:spPr>
        <p:txBody>
          <a:bodyPr wrap="none" rtlCol="0">
            <a:spAutoFit/>
          </a:bodyPr>
          <a:lstStyle/>
          <a:p>
            <a:r>
              <a:rPr lang="en-US" altLang="ko-KR" sz="1400" i="1" dirty="0">
                <a:latin typeface="Arial" panose="020B0604020202020204" pitchFamily="34" charset="0"/>
                <a:cs typeface="Arial" panose="020B0604020202020204" pitchFamily="34" charset="0"/>
              </a:rPr>
              <a:t>2017 ACC/AHA/HRS VA/SCD guideline</a:t>
            </a:r>
            <a:endParaRPr lang="ko-KR" alt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581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A8C062-A3ED-214E-9B76-3CC2D3F904D1}"/>
              </a:ext>
            </a:extLst>
          </p:cNvPr>
          <p:cNvPicPr>
            <a:picLocks noChangeAspect="1"/>
          </p:cNvPicPr>
          <p:nvPr/>
        </p:nvPicPr>
        <p:blipFill>
          <a:blip r:embed="rId3"/>
          <a:stretch>
            <a:fillRect/>
          </a:stretch>
        </p:blipFill>
        <p:spPr>
          <a:xfrm>
            <a:off x="6312036" y="2441645"/>
            <a:ext cx="5782189" cy="3662799"/>
          </a:xfrm>
          <a:prstGeom prst="rect">
            <a:avLst/>
          </a:prstGeom>
        </p:spPr>
      </p:pic>
      <p:sp>
        <p:nvSpPr>
          <p:cNvPr id="2" name="Title 1">
            <a:extLst>
              <a:ext uri="{FF2B5EF4-FFF2-40B4-BE49-F238E27FC236}">
                <a16:creationId xmlns:a16="http://schemas.microsoft.com/office/drawing/2014/main" id="{933F5AD5-A867-E044-BA3B-DD997D40105D}"/>
              </a:ext>
            </a:extLst>
          </p:cNvPr>
          <p:cNvSpPr>
            <a:spLocks noGrp="1"/>
          </p:cNvSpPr>
          <p:nvPr>
            <p:ph type="title"/>
          </p:nvPr>
        </p:nvSpPr>
        <p:spPr>
          <a:xfrm>
            <a:off x="97775" y="1018670"/>
            <a:ext cx="10515600" cy="930576"/>
          </a:xfrm>
        </p:spPr>
        <p:txBody>
          <a:bodyPr>
            <a:normAutofit/>
          </a:bodyPr>
          <a:lstStyle/>
          <a:p>
            <a:r>
              <a:rPr lang="en-KR" sz="3600" dirty="0"/>
              <a:t>Risk stratification in NIDCM</a:t>
            </a:r>
          </a:p>
        </p:txBody>
      </p:sp>
      <p:sp>
        <p:nvSpPr>
          <p:cNvPr id="4" name="Rectangle 3">
            <a:extLst>
              <a:ext uri="{FF2B5EF4-FFF2-40B4-BE49-F238E27FC236}">
                <a16:creationId xmlns:a16="http://schemas.microsoft.com/office/drawing/2014/main" id="{06210097-0D7B-F645-B809-943938F7301A}"/>
              </a:ext>
            </a:extLst>
          </p:cNvPr>
          <p:cNvSpPr/>
          <p:nvPr/>
        </p:nvSpPr>
        <p:spPr>
          <a:xfrm>
            <a:off x="9439900" y="6596844"/>
            <a:ext cx="2752100" cy="276999"/>
          </a:xfrm>
          <a:prstGeom prst="rect">
            <a:avLst/>
          </a:prstGeom>
        </p:spPr>
        <p:txBody>
          <a:bodyPr wrap="none">
            <a:spAutoFit/>
          </a:bodyPr>
          <a:lstStyle/>
          <a:p>
            <a:r>
              <a:rPr lang="en-KR" sz="1200" dirty="0"/>
              <a:t>J Am Coll Cardiol 2021;77:2890–905)</a:t>
            </a:r>
          </a:p>
        </p:txBody>
      </p:sp>
      <p:pic>
        <p:nvPicPr>
          <p:cNvPr id="7" name="Picture 6">
            <a:extLst>
              <a:ext uri="{FF2B5EF4-FFF2-40B4-BE49-F238E27FC236}">
                <a16:creationId xmlns:a16="http://schemas.microsoft.com/office/drawing/2014/main" id="{E1BA2B61-1724-4942-88B1-98573A3104EA}"/>
              </a:ext>
            </a:extLst>
          </p:cNvPr>
          <p:cNvPicPr>
            <a:picLocks noChangeAspect="1"/>
          </p:cNvPicPr>
          <p:nvPr/>
        </p:nvPicPr>
        <p:blipFill>
          <a:blip r:embed="rId4"/>
          <a:stretch>
            <a:fillRect/>
          </a:stretch>
        </p:blipFill>
        <p:spPr>
          <a:xfrm>
            <a:off x="221941" y="1949246"/>
            <a:ext cx="6189048" cy="3813732"/>
          </a:xfrm>
          <a:prstGeom prst="rect">
            <a:avLst/>
          </a:prstGeom>
        </p:spPr>
      </p:pic>
      <p:sp>
        <p:nvSpPr>
          <p:cNvPr id="8" name="Rectangle 7">
            <a:extLst>
              <a:ext uri="{FF2B5EF4-FFF2-40B4-BE49-F238E27FC236}">
                <a16:creationId xmlns:a16="http://schemas.microsoft.com/office/drawing/2014/main" id="{4D4AAD5B-1CB1-3449-9014-4DDA64956979}"/>
              </a:ext>
            </a:extLst>
          </p:cNvPr>
          <p:cNvSpPr/>
          <p:nvPr/>
        </p:nvSpPr>
        <p:spPr>
          <a:xfrm>
            <a:off x="97775" y="5950513"/>
            <a:ext cx="6096000" cy="646331"/>
          </a:xfrm>
          <a:prstGeom prst="rect">
            <a:avLst/>
          </a:prstGeom>
        </p:spPr>
        <p:txBody>
          <a:bodyPr>
            <a:spAutoFit/>
          </a:bodyPr>
          <a:lstStyle/>
          <a:p>
            <a:r>
              <a:rPr lang="en-US" dirty="0"/>
              <a:t>H</a:t>
            </a:r>
            <a:r>
              <a:rPr lang="en-KR" dirty="0"/>
              <a:t>igh risk LGE distribution; </a:t>
            </a:r>
          </a:p>
          <a:p>
            <a:r>
              <a:rPr lang="en-KR" dirty="0"/>
              <a:t>epicardial, transmural, or combined septal and free-wall</a:t>
            </a:r>
          </a:p>
        </p:txBody>
      </p:sp>
      <p:sp>
        <p:nvSpPr>
          <p:cNvPr id="9" name="Rectangle 8">
            <a:extLst>
              <a:ext uri="{FF2B5EF4-FFF2-40B4-BE49-F238E27FC236}">
                <a16:creationId xmlns:a16="http://schemas.microsoft.com/office/drawing/2014/main" id="{5E5E0C1A-13D6-8B45-80BA-AE28B3A77A5C}"/>
              </a:ext>
            </a:extLst>
          </p:cNvPr>
          <p:cNvSpPr/>
          <p:nvPr/>
        </p:nvSpPr>
        <p:spPr>
          <a:xfrm>
            <a:off x="6480820" y="1302915"/>
            <a:ext cx="5613405" cy="646331"/>
          </a:xfrm>
          <a:prstGeom prst="rect">
            <a:avLst/>
          </a:prstGeom>
        </p:spPr>
        <p:txBody>
          <a:bodyPr wrap="square">
            <a:spAutoFit/>
          </a:bodyPr>
          <a:lstStyle/>
          <a:p>
            <a:r>
              <a:rPr lang="en-US" dirty="0"/>
              <a:t>Retrospective cohort study</a:t>
            </a:r>
          </a:p>
          <a:p>
            <a:r>
              <a:rPr lang="en-US" dirty="0"/>
              <a:t>1,165 NIDCM patients</a:t>
            </a:r>
          </a:p>
        </p:txBody>
      </p:sp>
      <p:sp>
        <p:nvSpPr>
          <p:cNvPr id="10" name="Rectangle 9">
            <a:extLst>
              <a:ext uri="{FF2B5EF4-FFF2-40B4-BE49-F238E27FC236}">
                <a16:creationId xmlns:a16="http://schemas.microsoft.com/office/drawing/2014/main" id="{2A5655C9-BB6A-4748-9753-4CA5230FF49C}"/>
              </a:ext>
            </a:extLst>
          </p:cNvPr>
          <p:cNvSpPr/>
          <p:nvPr/>
        </p:nvSpPr>
        <p:spPr>
          <a:xfrm>
            <a:off x="6480820" y="1909892"/>
            <a:ext cx="5613405" cy="338554"/>
          </a:xfrm>
          <a:prstGeom prst="rect">
            <a:avLst/>
          </a:prstGeom>
        </p:spPr>
        <p:txBody>
          <a:bodyPr wrap="square">
            <a:spAutoFit/>
          </a:bodyPr>
          <a:lstStyle/>
          <a:p>
            <a:r>
              <a:rPr lang="en-US" sz="1600" dirty="0"/>
              <a:t>Endpoint; ICD therapies, sustained VT, </a:t>
            </a:r>
            <a:r>
              <a:rPr lang="en-US" sz="1600" dirty="0" err="1"/>
              <a:t>rCA</a:t>
            </a:r>
            <a:r>
              <a:rPr lang="en-US" sz="1600" dirty="0"/>
              <a:t>, sudden death</a:t>
            </a:r>
            <a:endParaRPr lang="en-KR" sz="1600" dirty="0"/>
          </a:p>
        </p:txBody>
      </p:sp>
    </p:spTree>
    <p:extLst>
      <p:ext uri="{BB962C8B-B14F-4D97-AF65-F5344CB8AC3E}">
        <p14:creationId xmlns:p14="http://schemas.microsoft.com/office/powerpoint/2010/main" val="3534710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FFC1BE1-04D0-9F42-B577-97628F48D9CF}"/>
              </a:ext>
            </a:extLst>
          </p:cNvPr>
          <p:cNvSpPr>
            <a:spLocks noGrp="1"/>
          </p:cNvSpPr>
          <p:nvPr>
            <p:ph type="title"/>
          </p:nvPr>
        </p:nvSpPr>
        <p:spPr>
          <a:xfrm>
            <a:off x="307699" y="1211262"/>
            <a:ext cx="10515600" cy="928688"/>
          </a:xfrm>
        </p:spPr>
        <p:txBody>
          <a:bodyPr/>
          <a:lstStyle/>
          <a:p>
            <a:r>
              <a:rPr kumimoji="1" lang="en-US" altLang="ko-KR" dirty="0"/>
              <a:t>Summary</a:t>
            </a:r>
            <a:endParaRPr kumimoji="1" lang="ko-KR" altLang="en-US" dirty="0"/>
          </a:p>
        </p:txBody>
      </p:sp>
      <p:sp>
        <p:nvSpPr>
          <p:cNvPr id="3" name="내용 개체 틀 2">
            <a:extLst>
              <a:ext uri="{FF2B5EF4-FFF2-40B4-BE49-F238E27FC236}">
                <a16:creationId xmlns:a16="http://schemas.microsoft.com/office/drawing/2014/main" id="{F0839E88-B35D-C54E-A44F-E00FAD0531BC}"/>
              </a:ext>
            </a:extLst>
          </p:cNvPr>
          <p:cNvSpPr>
            <a:spLocks noGrp="1"/>
          </p:cNvSpPr>
          <p:nvPr>
            <p:ph idx="1"/>
          </p:nvPr>
        </p:nvSpPr>
        <p:spPr>
          <a:xfrm>
            <a:off x="838200" y="2139950"/>
            <a:ext cx="10515600" cy="4351338"/>
          </a:xfrm>
        </p:spPr>
        <p:txBody>
          <a:bodyPr>
            <a:normAutofit/>
          </a:bodyPr>
          <a:lstStyle/>
          <a:p>
            <a:r>
              <a:rPr kumimoji="1" lang="en-US" altLang="ko-KR" sz="3200" dirty="0"/>
              <a:t>Risk stratification in </a:t>
            </a:r>
            <a:r>
              <a:rPr kumimoji="1" lang="en-US" altLang="ko-KR" sz="2800" dirty="0"/>
              <a:t>ICM, NICM</a:t>
            </a:r>
          </a:p>
          <a:p>
            <a:pPr lvl="1"/>
            <a:r>
              <a:rPr kumimoji="1" lang="en-US" altLang="ko-KR" sz="2800" dirty="0"/>
              <a:t>LVEF</a:t>
            </a:r>
          </a:p>
          <a:p>
            <a:pPr lvl="1"/>
            <a:r>
              <a:rPr kumimoji="1" lang="en-US" altLang="ko-KR" sz="2800" dirty="0"/>
              <a:t>Role of CMR</a:t>
            </a:r>
          </a:p>
          <a:p>
            <a:pPr lvl="2"/>
            <a:r>
              <a:rPr kumimoji="1" lang="en-US" altLang="ko-KR" sz="2400" dirty="0"/>
              <a:t>LGE, quantification</a:t>
            </a:r>
          </a:p>
          <a:p>
            <a:pPr lvl="2"/>
            <a:r>
              <a:rPr kumimoji="1" lang="en-US" altLang="ko-KR" sz="2400" dirty="0"/>
              <a:t>Feature tracking strain</a:t>
            </a:r>
          </a:p>
        </p:txBody>
      </p:sp>
    </p:spTree>
    <p:extLst>
      <p:ext uri="{BB962C8B-B14F-4D97-AF65-F5344CB8AC3E}">
        <p14:creationId xmlns:p14="http://schemas.microsoft.com/office/powerpoint/2010/main" val="2491122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EC3158-FA30-472F-9991-3A23EEB344AF}"/>
              </a:ext>
            </a:extLst>
          </p:cNvPr>
          <p:cNvSpPr txBox="1"/>
          <p:nvPr/>
        </p:nvSpPr>
        <p:spPr>
          <a:xfrm>
            <a:off x="5041064" y="2678277"/>
            <a:ext cx="2109872" cy="1384995"/>
          </a:xfrm>
          <a:prstGeom prst="rect">
            <a:avLst/>
          </a:prstGeom>
          <a:noFill/>
        </p:spPr>
        <p:txBody>
          <a:bodyPr wrap="none" rtlCol="0">
            <a:spAutoFit/>
          </a:bodyPr>
          <a:lstStyle/>
          <a:p>
            <a:pPr algn="ctr"/>
            <a:r>
              <a:rPr lang="ko-KR" altLang="en-US" sz="2800" b="1" dirty="0">
                <a:latin typeface="HY태고딕" panose="02030600000101010101" pitchFamily="18" charset="-127"/>
                <a:ea typeface="HY태고딕" panose="02030600000101010101" pitchFamily="18" charset="-127"/>
              </a:rPr>
              <a:t>감사합니다</a:t>
            </a:r>
            <a:endParaRPr lang="en-US" altLang="ko-KR" sz="2800" b="1" dirty="0">
              <a:latin typeface="HY태고딕" panose="02030600000101010101" pitchFamily="18" charset="-127"/>
              <a:ea typeface="HY태고딕" panose="02030600000101010101" pitchFamily="18" charset="-127"/>
            </a:endParaRPr>
          </a:p>
          <a:p>
            <a:pPr algn="ctr"/>
            <a:endParaRPr lang="en-US" altLang="ko-KR" sz="2800" b="1" dirty="0">
              <a:latin typeface="HY태고딕" panose="02030600000101010101" pitchFamily="18" charset="-127"/>
              <a:ea typeface="HY태고딕" panose="02030600000101010101" pitchFamily="18" charset="-127"/>
            </a:endParaRPr>
          </a:p>
          <a:p>
            <a:pPr algn="ctr"/>
            <a:r>
              <a:rPr lang="en-US" altLang="ko-KR" sz="2800" b="1" dirty="0">
                <a:latin typeface="HY태고딕" panose="02030600000101010101" pitchFamily="18" charset="-127"/>
                <a:ea typeface="HY태고딕" panose="02030600000101010101" pitchFamily="18" charset="-127"/>
              </a:rPr>
              <a:t>Thank you!</a:t>
            </a:r>
            <a:endParaRPr lang="ko-KR" altLang="en-US" sz="2800" b="1" dirty="0">
              <a:latin typeface="HY태고딕" panose="02030600000101010101" pitchFamily="18" charset="-127"/>
              <a:ea typeface="HY태고딕" panose="02030600000101010101" pitchFamily="18" charset="-127"/>
            </a:endParaRPr>
          </a:p>
        </p:txBody>
      </p:sp>
    </p:spTree>
    <p:extLst>
      <p:ext uri="{BB962C8B-B14F-4D97-AF65-F5344CB8AC3E}">
        <p14:creationId xmlns:p14="http://schemas.microsoft.com/office/powerpoint/2010/main" val="334638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8D1A7885-8F17-477B-BA91-0F33A96F9A99}"/>
              </a:ext>
            </a:extLst>
          </p:cNvPr>
          <p:cNvSpPr>
            <a:spLocks noGrp="1"/>
          </p:cNvSpPr>
          <p:nvPr>
            <p:ph idx="1"/>
          </p:nvPr>
        </p:nvSpPr>
        <p:spPr>
          <a:xfrm>
            <a:off x="838199" y="1761987"/>
            <a:ext cx="10515600" cy="619401"/>
          </a:xfrm>
        </p:spPr>
        <p:txBody>
          <a:bodyPr/>
          <a:lstStyle/>
          <a:p>
            <a:pPr marL="0" indent="0">
              <a:buNone/>
            </a:pPr>
            <a:r>
              <a:rPr lang="en-US" altLang="ko-KR" dirty="0"/>
              <a:t>Pts with prior MI history, EF &lt; 30%</a:t>
            </a:r>
            <a:endParaRPr lang="ko-KR" altLang="en-US" dirty="0"/>
          </a:p>
        </p:txBody>
      </p:sp>
      <p:sp>
        <p:nvSpPr>
          <p:cNvPr id="3" name="제목 2">
            <a:extLst>
              <a:ext uri="{FF2B5EF4-FFF2-40B4-BE49-F238E27FC236}">
                <a16:creationId xmlns:a16="http://schemas.microsoft.com/office/drawing/2014/main" id="{83F8185B-E82E-40EE-8CFB-C2768CC0C2C4}"/>
              </a:ext>
            </a:extLst>
          </p:cNvPr>
          <p:cNvSpPr>
            <a:spLocks noGrp="1"/>
          </p:cNvSpPr>
          <p:nvPr>
            <p:ph type="title"/>
          </p:nvPr>
        </p:nvSpPr>
        <p:spPr>
          <a:xfrm>
            <a:off x="838199" y="794625"/>
            <a:ext cx="10515600" cy="1325563"/>
          </a:xfrm>
        </p:spPr>
        <p:txBody>
          <a:bodyPr/>
          <a:lstStyle/>
          <a:p>
            <a:r>
              <a:rPr lang="en-US" altLang="ko-KR" dirty="0"/>
              <a:t>MADIT-II</a:t>
            </a:r>
            <a:r>
              <a:rPr lang="ko-KR" altLang="en-US" dirty="0"/>
              <a:t> </a:t>
            </a:r>
            <a:r>
              <a:rPr lang="en-US" altLang="ko-KR" dirty="0"/>
              <a:t>trial</a:t>
            </a:r>
            <a:endParaRPr lang="ko-KR" altLang="en-US" dirty="0"/>
          </a:p>
        </p:txBody>
      </p:sp>
      <p:pic>
        <p:nvPicPr>
          <p:cNvPr id="4" name="그림 3">
            <a:extLst>
              <a:ext uri="{FF2B5EF4-FFF2-40B4-BE49-F238E27FC236}">
                <a16:creationId xmlns:a16="http://schemas.microsoft.com/office/drawing/2014/main" id="{2683C4D7-9B61-41EF-8D1C-25D26F452866}"/>
              </a:ext>
            </a:extLst>
          </p:cNvPr>
          <p:cNvPicPr>
            <a:picLocks noChangeAspect="1"/>
          </p:cNvPicPr>
          <p:nvPr/>
        </p:nvPicPr>
        <p:blipFill>
          <a:blip r:embed="rId2"/>
          <a:stretch>
            <a:fillRect/>
          </a:stretch>
        </p:blipFill>
        <p:spPr>
          <a:xfrm>
            <a:off x="2741940" y="2296797"/>
            <a:ext cx="6342202" cy="4359632"/>
          </a:xfrm>
          <a:prstGeom prst="rect">
            <a:avLst/>
          </a:prstGeom>
        </p:spPr>
      </p:pic>
      <p:sp>
        <p:nvSpPr>
          <p:cNvPr id="5" name="TextBox 4">
            <a:extLst>
              <a:ext uri="{FF2B5EF4-FFF2-40B4-BE49-F238E27FC236}">
                <a16:creationId xmlns:a16="http://schemas.microsoft.com/office/drawing/2014/main" id="{15400E92-5C56-4248-B49A-736FB562D0CB}"/>
              </a:ext>
            </a:extLst>
          </p:cNvPr>
          <p:cNvSpPr txBox="1"/>
          <p:nvPr/>
        </p:nvSpPr>
        <p:spPr>
          <a:xfrm>
            <a:off x="6278960" y="6527716"/>
            <a:ext cx="5760640" cy="276999"/>
          </a:xfrm>
          <a:prstGeom prst="rect">
            <a:avLst/>
          </a:prstGeom>
          <a:noFill/>
        </p:spPr>
        <p:txBody>
          <a:bodyPr wrap="square" rtlCol="0">
            <a:spAutoFit/>
          </a:bodyPr>
          <a:lstStyle/>
          <a:p>
            <a:pPr algn="r"/>
            <a:r>
              <a:rPr lang="en-US" altLang="ko-KR" sz="1200" dirty="0">
                <a:latin typeface="Arial" pitchFamily="34" charset="0"/>
                <a:cs typeface="Arial" pitchFamily="34" charset="0"/>
              </a:rPr>
              <a:t>Moss et al. NEJM. 2002</a:t>
            </a:r>
            <a:endParaRPr lang="ko-KR" altLang="en-US" sz="1200" dirty="0">
              <a:latin typeface="Arial" pitchFamily="34" charset="0"/>
              <a:cs typeface="Arial" pitchFamily="34" charset="0"/>
            </a:endParaRPr>
          </a:p>
        </p:txBody>
      </p:sp>
    </p:spTree>
    <p:extLst>
      <p:ext uri="{BB962C8B-B14F-4D97-AF65-F5344CB8AC3E}">
        <p14:creationId xmlns:p14="http://schemas.microsoft.com/office/powerpoint/2010/main" val="409191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FCB09B16-9235-4C72-A514-37CCF2ECA71F}"/>
              </a:ext>
            </a:extLst>
          </p:cNvPr>
          <p:cNvSpPr>
            <a:spLocks noGrp="1"/>
          </p:cNvSpPr>
          <p:nvPr>
            <p:ph idx="1"/>
          </p:nvPr>
        </p:nvSpPr>
        <p:spPr>
          <a:xfrm>
            <a:off x="6594643" y="2720398"/>
            <a:ext cx="4946327" cy="3915616"/>
          </a:xfrm>
        </p:spPr>
        <p:txBody>
          <a:bodyPr>
            <a:normAutofit/>
          </a:bodyPr>
          <a:lstStyle/>
          <a:p>
            <a:r>
              <a:rPr lang="en-US" altLang="ko-KR" sz="1800" dirty="0"/>
              <a:t>Pts with CAD, EF &lt;40% with </a:t>
            </a:r>
            <a:r>
              <a:rPr lang="en-US" altLang="ko-KR" sz="1800" dirty="0" err="1"/>
              <a:t>ASx</a:t>
            </a:r>
            <a:r>
              <a:rPr lang="en-US" altLang="ko-KR" sz="1800" dirty="0"/>
              <a:t> NS-VT</a:t>
            </a:r>
          </a:p>
          <a:p>
            <a:r>
              <a:rPr lang="en-US" altLang="ko-KR" sz="1800" dirty="0"/>
              <a:t>Inducible VT by Programmed stim</a:t>
            </a:r>
            <a:endParaRPr lang="ko-KR" altLang="en-US" sz="1800" dirty="0"/>
          </a:p>
        </p:txBody>
      </p:sp>
      <p:sp>
        <p:nvSpPr>
          <p:cNvPr id="3" name="제목 2">
            <a:extLst>
              <a:ext uri="{FF2B5EF4-FFF2-40B4-BE49-F238E27FC236}">
                <a16:creationId xmlns:a16="http://schemas.microsoft.com/office/drawing/2014/main" id="{D81F32AF-1D49-4823-BCD1-729299440DC7}"/>
              </a:ext>
            </a:extLst>
          </p:cNvPr>
          <p:cNvSpPr>
            <a:spLocks noGrp="1"/>
          </p:cNvSpPr>
          <p:nvPr>
            <p:ph type="title"/>
          </p:nvPr>
        </p:nvSpPr>
        <p:spPr>
          <a:xfrm>
            <a:off x="534382" y="1104884"/>
            <a:ext cx="10515600" cy="756410"/>
          </a:xfrm>
        </p:spPr>
        <p:txBody>
          <a:bodyPr>
            <a:normAutofit/>
          </a:bodyPr>
          <a:lstStyle/>
          <a:p>
            <a:r>
              <a:rPr lang="en-US" altLang="ko-KR" sz="3600" dirty="0"/>
              <a:t>EPS guided ICD implantation</a:t>
            </a:r>
            <a:endParaRPr lang="ko-KR" altLang="en-US" sz="3600" dirty="0"/>
          </a:p>
        </p:txBody>
      </p:sp>
      <p:pic>
        <p:nvPicPr>
          <p:cNvPr id="4" name="그림 3">
            <a:extLst>
              <a:ext uri="{FF2B5EF4-FFF2-40B4-BE49-F238E27FC236}">
                <a16:creationId xmlns:a16="http://schemas.microsoft.com/office/drawing/2014/main" id="{40AA1F60-65AB-46BE-BFAB-4EC085A5FE7E}"/>
              </a:ext>
            </a:extLst>
          </p:cNvPr>
          <p:cNvPicPr>
            <a:picLocks noChangeAspect="1"/>
          </p:cNvPicPr>
          <p:nvPr/>
        </p:nvPicPr>
        <p:blipFill>
          <a:blip r:embed="rId2"/>
          <a:stretch>
            <a:fillRect/>
          </a:stretch>
        </p:blipFill>
        <p:spPr>
          <a:xfrm>
            <a:off x="6629790" y="3719529"/>
            <a:ext cx="3794304" cy="2426660"/>
          </a:xfrm>
          <a:prstGeom prst="rect">
            <a:avLst/>
          </a:prstGeom>
        </p:spPr>
      </p:pic>
      <p:sp>
        <p:nvSpPr>
          <p:cNvPr id="5" name="TextBox 4">
            <a:extLst>
              <a:ext uri="{FF2B5EF4-FFF2-40B4-BE49-F238E27FC236}">
                <a16:creationId xmlns:a16="http://schemas.microsoft.com/office/drawing/2014/main" id="{BE01E546-1BAA-45CC-969A-6B46713464DE}"/>
              </a:ext>
            </a:extLst>
          </p:cNvPr>
          <p:cNvSpPr txBox="1"/>
          <p:nvPr/>
        </p:nvSpPr>
        <p:spPr>
          <a:xfrm>
            <a:off x="8254542" y="6545181"/>
            <a:ext cx="2941223" cy="276999"/>
          </a:xfrm>
          <a:prstGeom prst="rect">
            <a:avLst/>
          </a:prstGeom>
          <a:noFill/>
        </p:spPr>
        <p:txBody>
          <a:bodyPr wrap="square" rtlCol="0">
            <a:spAutoFit/>
          </a:bodyPr>
          <a:lstStyle/>
          <a:p>
            <a:pPr algn="r"/>
            <a:r>
              <a:rPr lang="en-US" altLang="ko-KR" sz="1200" dirty="0">
                <a:latin typeface="Arial" pitchFamily="34" charset="0"/>
                <a:cs typeface="Arial" pitchFamily="34" charset="0"/>
              </a:rPr>
              <a:t>Buxton et al. NEJM. 1999</a:t>
            </a:r>
            <a:endParaRPr lang="ko-KR" altLang="en-US" sz="1200" dirty="0">
              <a:latin typeface="Arial" pitchFamily="34" charset="0"/>
              <a:cs typeface="Arial" pitchFamily="34" charset="0"/>
            </a:endParaRPr>
          </a:p>
        </p:txBody>
      </p:sp>
      <p:pic>
        <p:nvPicPr>
          <p:cNvPr id="6" name="그림 5">
            <a:extLst>
              <a:ext uri="{FF2B5EF4-FFF2-40B4-BE49-F238E27FC236}">
                <a16:creationId xmlns:a16="http://schemas.microsoft.com/office/drawing/2014/main" id="{FAC329E0-21C6-4F33-8A96-46BD6E60BA6A}"/>
              </a:ext>
            </a:extLst>
          </p:cNvPr>
          <p:cNvPicPr>
            <a:picLocks noChangeAspect="1"/>
          </p:cNvPicPr>
          <p:nvPr/>
        </p:nvPicPr>
        <p:blipFill>
          <a:blip r:embed="rId3"/>
          <a:stretch>
            <a:fillRect/>
          </a:stretch>
        </p:blipFill>
        <p:spPr>
          <a:xfrm>
            <a:off x="1739222" y="3719529"/>
            <a:ext cx="3640127" cy="2639486"/>
          </a:xfrm>
          <a:prstGeom prst="rect">
            <a:avLst/>
          </a:prstGeom>
        </p:spPr>
      </p:pic>
      <p:sp>
        <p:nvSpPr>
          <p:cNvPr id="7" name="텍스트 개체 틀 5">
            <a:extLst>
              <a:ext uri="{FF2B5EF4-FFF2-40B4-BE49-F238E27FC236}">
                <a16:creationId xmlns:a16="http://schemas.microsoft.com/office/drawing/2014/main" id="{894C802A-E433-495C-995A-3B99D64C5CCF}"/>
              </a:ext>
            </a:extLst>
          </p:cNvPr>
          <p:cNvSpPr txBox="1">
            <a:spLocks/>
          </p:cNvSpPr>
          <p:nvPr/>
        </p:nvSpPr>
        <p:spPr>
          <a:xfrm>
            <a:off x="6777509" y="2047460"/>
            <a:ext cx="3868340" cy="581881"/>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2800" kern="1200">
                <a:solidFill>
                  <a:schemeClr val="tx1"/>
                </a:solidFill>
                <a:latin typeface="Tahoma" panose="020B0604030504040204" pitchFamily="34" charset="0"/>
                <a:ea typeface="+mn-ea"/>
                <a:cs typeface="Tahoma" panose="020B0604030504040204" pitchFamily="34" charset="0"/>
              </a:defRPr>
            </a:lvl1pPr>
            <a:lvl2pPr marL="5143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Tahoma" panose="020B0604030504040204" pitchFamily="34" charset="0"/>
                <a:ea typeface="+mn-ea"/>
                <a:cs typeface="Tahoma" panose="020B0604030504040204" pitchFamily="34" charset="0"/>
              </a:defRPr>
            </a:lvl2pPr>
            <a:lvl3pPr marL="8572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Tahoma" panose="020B0604030504040204" pitchFamily="34" charset="0"/>
                <a:ea typeface="+mn-ea"/>
                <a:cs typeface="Tahoma" panose="020B0604030504040204" pitchFamily="34" charset="0"/>
              </a:defRPr>
            </a:lvl3pPr>
            <a:lvl4pPr marL="1200150" indent="-171450" algn="l" defTabSz="685800" rtl="0" eaLnBrk="1" latinLnBrk="1" hangingPunct="1">
              <a:lnSpc>
                <a:spcPct val="90000"/>
              </a:lnSpc>
              <a:spcBef>
                <a:spcPts val="375"/>
              </a:spcBef>
              <a:buFont typeface="Arial" panose="020B0604020202020204" pitchFamily="34" charset="0"/>
              <a:buChar char="•"/>
              <a:defRPr sz="1600" kern="1200">
                <a:solidFill>
                  <a:schemeClr val="tx1"/>
                </a:solidFill>
                <a:latin typeface="Tahoma" panose="020B0604030504040204" pitchFamily="34" charset="0"/>
                <a:ea typeface="+mn-ea"/>
                <a:cs typeface="Tahoma" panose="020B0604030504040204" pitchFamily="34" charset="0"/>
              </a:defRPr>
            </a:lvl4pPr>
            <a:lvl5pPr marL="1543050" indent="-171450" algn="l" defTabSz="685800" rtl="0" eaLnBrk="1" latinLnBrk="1" hangingPunct="1">
              <a:lnSpc>
                <a:spcPct val="90000"/>
              </a:lnSpc>
              <a:spcBef>
                <a:spcPts val="375"/>
              </a:spcBef>
              <a:buFont typeface="Arial" panose="020B0604020202020204" pitchFamily="34" charset="0"/>
              <a:buChar char="•"/>
              <a:defRPr sz="1600" kern="1200">
                <a:solidFill>
                  <a:schemeClr val="tx1"/>
                </a:solidFill>
                <a:latin typeface="Tahoma" panose="020B0604030504040204" pitchFamily="34" charset="0"/>
                <a:ea typeface="+mn-ea"/>
                <a:cs typeface="Tahoma" panose="020B0604030504040204" pitchFamily="34" charset="0"/>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altLang="ko-KR" sz="2400" dirty="0"/>
              <a:t>MUSTT trial</a:t>
            </a:r>
          </a:p>
        </p:txBody>
      </p:sp>
      <p:sp>
        <p:nvSpPr>
          <p:cNvPr id="8" name="내용 개체 틀 1">
            <a:extLst>
              <a:ext uri="{FF2B5EF4-FFF2-40B4-BE49-F238E27FC236}">
                <a16:creationId xmlns:a16="http://schemas.microsoft.com/office/drawing/2014/main" id="{B7D9A98F-F1BE-4631-8E40-95A5313E0DF7}"/>
              </a:ext>
            </a:extLst>
          </p:cNvPr>
          <p:cNvSpPr txBox="1">
            <a:spLocks/>
          </p:cNvSpPr>
          <p:nvPr/>
        </p:nvSpPr>
        <p:spPr>
          <a:xfrm>
            <a:off x="1328143" y="2720398"/>
            <a:ext cx="4516980" cy="3915616"/>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2800" kern="1200">
                <a:solidFill>
                  <a:schemeClr val="tx1"/>
                </a:solidFill>
                <a:latin typeface="Tahoma" panose="020B0604030504040204" pitchFamily="34" charset="0"/>
                <a:ea typeface="+mn-ea"/>
                <a:cs typeface="Tahoma" panose="020B0604030504040204" pitchFamily="34" charset="0"/>
              </a:defRPr>
            </a:lvl1pPr>
            <a:lvl2pPr marL="5143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Tahoma" panose="020B0604030504040204" pitchFamily="34" charset="0"/>
                <a:ea typeface="+mn-ea"/>
                <a:cs typeface="Tahoma" panose="020B0604030504040204" pitchFamily="34" charset="0"/>
              </a:defRPr>
            </a:lvl2pPr>
            <a:lvl3pPr marL="8572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Tahoma" panose="020B0604030504040204" pitchFamily="34" charset="0"/>
                <a:ea typeface="+mn-ea"/>
                <a:cs typeface="Tahoma" panose="020B0604030504040204" pitchFamily="34" charset="0"/>
              </a:defRPr>
            </a:lvl3pPr>
            <a:lvl4pPr marL="1200150" indent="-171450" algn="l" defTabSz="685800" rtl="0" eaLnBrk="1" latinLnBrk="1" hangingPunct="1">
              <a:lnSpc>
                <a:spcPct val="90000"/>
              </a:lnSpc>
              <a:spcBef>
                <a:spcPts val="375"/>
              </a:spcBef>
              <a:buFont typeface="Arial" panose="020B0604020202020204" pitchFamily="34" charset="0"/>
              <a:buChar char="•"/>
              <a:defRPr sz="1600" kern="1200">
                <a:solidFill>
                  <a:schemeClr val="tx1"/>
                </a:solidFill>
                <a:latin typeface="Tahoma" panose="020B0604030504040204" pitchFamily="34" charset="0"/>
                <a:ea typeface="+mn-ea"/>
                <a:cs typeface="Tahoma" panose="020B0604030504040204" pitchFamily="34" charset="0"/>
              </a:defRPr>
            </a:lvl4pPr>
            <a:lvl5pPr marL="1543050" indent="-171450" algn="l" defTabSz="685800" rtl="0" eaLnBrk="1" latinLnBrk="1" hangingPunct="1">
              <a:lnSpc>
                <a:spcPct val="90000"/>
              </a:lnSpc>
              <a:spcBef>
                <a:spcPts val="375"/>
              </a:spcBef>
              <a:buFont typeface="Arial" panose="020B0604020202020204" pitchFamily="34" charset="0"/>
              <a:buChar char="•"/>
              <a:defRPr sz="1600" kern="1200">
                <a:solidFill>
                  <a:schemeClr val="tx1"/>
                </a:solidFill>
                <a:latin typeface="Tahoma" panose="020B0604030504040204" pitchFamily="34" charset="0"/>
                <a:ea typeface="+mn-ea"/>
                <a:cs typeface="Tahoma" panose="020B0604030504040204" pitchFamily="34" charset="0"/>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ko-KR" sz="1800" dirty="0"/>
              <a:t>Pts with CAD, EF &lt;35% with </a:t>
            </a:r>
            <a:r>
              <a:rPr lang="en-US" altLang="ko-KR" sz="1800" dirty="0" err="1"/>
              <a:t>ASx</a:t>
            </a:r>
            <a:r>
              <a:rPr lang="en-US" altLang="ko-KR" sz="1800" dirty="0"/>
              <a:t> NS-VT</a:t>
            </a:r>
          </a:p>
          <a:p>
            <a:r>
              <a:rPr lang="en-US" altLang="ko-KR" sz="1800" dirty="0"/>
              <a:t>Inducible VT by Programmed stim</a:t>
            </a:r>
            <a:endParaRPr lang="ko-KR" altLang="en-US" sz="1800" dirty="0"/>
          </a:p>
        </p:txBody>
      </p:sp>
      <p:sp>
        <p:nvSpPr>
          <p:cNvPr id="9" name="텍스트 개체 틀 5">
            <a:extLst>
              <a:ext uri="{FF2B5EF4-FFF2-40B4-BE49-F238E27FC236}">
                <a16:creationId xmlns:a16="http://schemas.microsoft.com/office/drawing/2014/main" id="{3C18293A-26E8-4A3B-90A9-D15960A8306A}"/>
              </a:ext>
            </a:extLst>
          </p:cNvPr>
          <p:cNvSpPr txBox="1">
            <a:spLocks/>
          </p:cNvSpPr>
          <p:nvPr/>
        </p:nvSpPr>
        <p:spPr>
          <a:xfrm>
            <a:off x="1511008" y="2047460"/>
            <a:ext cx="3868340" cy="581881"/>
          </a:xfrm>
          <a:prstGeom prst="rect">
            <a:avLst/>
          </a:prstGeom>
        </p:spPr>
        <p:txBody>
          <a:bodyPr vert="horz" lIns="91440" tIns="45720" rIns="91440" bIns="45720" rtlCol="0">
            <a:normAutofit/>
          </a:bodyPr>
          <a:lstStyle>
            <a:lvl1pPr marL="171450" indent="-171450" algn="l" defTabSz="685800" rtl="0" eaLnBrk="1" latinLnBrk="1" hangingPunct="1">
              <a:lnSpc>
                <a:spcPct val="90000"/>
              </a:lnSpc>
              <a:spcBef>
                <a:spcPts val="750"/>
              </a:spcBef>
              <a:buFont typeface="Arial" panose="020B0604020202020204" pitchFamily="34" charset="0"/>
              <a:buChar char="•"/>
              <a:defRPr sz="2800" kern="1200">
                <a:solidFill>
                  <a:schemeClr val="tx1"/>
                </a:solidFill>
                <a:latin typeface="Tahoma" panose="020B0604030504040204" pitchFamily="34" charset="0"/>
                <a:ea typeface="+mn-ea"/>
                <a:cs typeface="Tahoma" panose="020B0604030504040204" pitchFamily="34" charset="0"/>
              </a:defRPr>
            </a:lvl1pPr>
            <a:lvl2pPr marL="514350" indent="-171450" algn="l" defTabSz="685800" rtl="0" eaLnBrk="1" latinLnBrk="1" hangingPunct="1">
              <a:lnSpc>
                <a:spcPct val="90000"/>
              </a:lnSpc>
              <a:spcBef>
                <a:spcPts val="375"/>
              </a:spcBef>
              <a:buFont typeface="Arial" panose="020B0604020202020204" pitchFamily="34" charset="0"/>
              <a:buChar char="•"/>
              <a:defRPr sz="2400" kern="1200">
                <a:solidFill>
                  <a:schemeClr val="tx1"/>
                </a:solidFill>
                <a:latin typeface="Tahoma" panose="020B0604030504040204" pitchFamily="34" charset="0"/>
                <a:ea typeface="+mn-ea"/>
                <a:cs typeface="Tahoma" panose="020B0604030504040204" pitchFamily="34" charset="0"/>
              </a:defRPr>
            </a:lvl2pPr>
            <a:lvl3pPr marL="8572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Tahoma" panose="020B0604030504040204" pitchFamily="34" charset="0"/>
                <a:ea typeface="+mn-ea"/>
                <a:cs typeface="Tahoma" panose="020B0604030504040204" pitchFamily="34" charset="0"/>
              </a:defRPr>
            </a:lvl3pPr>
            <a:lvl4pPr marL="1200150" indent="-171450" algn="l" defTabSz="685800" rtl="0" eaLnBrk="1" latinLnBrk="1" hangingPunct="1">
              <a:lnSpc>
                <a:spcPct val="90000"/>
              </a:lnSpc>
              <a:spcBef>
                <a:spcPts val="375"/>
              </a:spcBef>
              <a:buFont typeface="Arial" panose="020B0604020202020204" pitchFamily="34" charset="0"/>
              <a:buChar char="•"/>
              <a:defRPr sz="1600" kern="1200">
                <a:solidFill>
                  <a:schemeClr val="tx1"/>
                </a:solidFill>
                <a:latin typeface="Tahoma" panose="020B0604030504040204" pitchFamily="34" charset="0"/>
                <a:ea typeface="+mn-ea"/>
                <a:cs typeface="Tahoma" panose="020B0604030504040204" pitchFamily="34" charset="0"/>
              </a:defRPr>
            </a:lvl4pPr>
            <a:lvl5pPr marL="1543050" indent="-171450" algn="l" defTabSz="685800" rtl="0" eaLnBrk="1" latinLnBrk="1" hangingPunct="1">
              <a:lnSpc>
                <a:spcPct val="90000"/>
              </a:lnSpc>
              <a:spcBef>
                <a:spcPts val="375"/>
              </a:spcBef>
              <a:buFont typeface="Arial" panose="020B0604020202020204" pitchFamily="34" charset="0"/>
              <a:buChar char="•"/>
              <a:defRPr sz="1600" kern="1200">
                <a:solidFill>
                  <a:schemeClr val="tx1"/>
                </a:solidFill>
                <a:latin typeface="Tahoma" panose="020B0604030504040204" pitchFamily="34" charset="0"/>
                <a:ea typeface="+mn-ea"/>
                <a:cs typeface="Tahoma" panose="020B0604030504040204" pitchFamily="34" charset="0"/>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altLang="ko-KR" sz="2400" dirty="0"/>
              <a:t>MADIT-I trial</a:t>
            </a:r>
          </a:p>
        </p:txBody>
      </p:sp>
      <p:sp>
        <p:nvSpPr>
          <p:cNvPr id="10" name="TextBox 9">
            <a:extLst>
              <a:ext uri="{FF2B5EF4-FFF2-40B4-BE49-F238E27FC236}">
                <a16:creationId xmlns:a16="http://schemas.microsoft.com/office/drawing/2014/main" id="{0AF99281-67FD-4929-8B76-C454058A78A8}"/>
              </a:ext>
            </a:extLst>
          </p:cNvPr>
          <p:cNvSpPr txBox="1"/>
          <p:nvPr/>
        </p:nvSpPr>
        <p:spPr>
          <a:xfrm>
            <a:off x="2620989" y="6545181"/>
            <a:ext cx="2941223" cy="276999"/>
          </a:xfrm>
          <a:prstGeom prst="rect">
            <a:avLst/>
          </a:prstGeom>
          <a:noFill/>
        </p:spPr>
        <p:txBody>
          <a:bodyPr wrap="square" rtlCol="0">
            <a:spAutoFit/>
          </a:bodyPr>
          <a:lstStyle/>
          <a:p>
            <a:pPr algn="r"/>
            <a:r>
              <a:rPr lang="en-US" altLang="ko-KR" sz="1200" dirty="0">
                <a:latin typeface="Arial" pitchFamily="34" charset="0"/>
                <a:cs typeface="Arial" pitchFamily="34" charset="0"/>
              </a:rPr>
              <a:t>Moss et al. NEJM. 1996</a:t>
            </a:r>
            <a:endParaRPr lang="ko-KR" altLang="en-US" sz="1200" dirty="0">
              <a:latin typeface="Arial" pitchFamily="34" charset="0"/>
              <a:cs typeface="Arial" pitchFamily="34" charset="0"/>
            </a:endParaRPr>
          </a:p>
        </p:txBody>
      </p:sp>
    </p:spTree>
    <p:extLst>
      <p:ext uri="{BB962C8B-B14F-4D97-AF65-F5344CB8AC3E}">
        <p14:creationId xmlns:p14="http://schemas.microsoft.com/office/powerpoint/2010/main" val="1046108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5710" y="692617"/>
            <a:ext cx="10515600" cy="1325563"/>
          </a:xfrm>
        </p:spPr>
        <p:txBody>
          <a:bodyPr>
            <a:normAutofit/>
          </a:bodyPr>
          <a:lstStyle/>
          <a:p>
            <a:r>
              <a:rPr lang="en-US" altLang="ko-KR" sz="3200" dirty="0"/>
              <a:t>Limitation of LVEF for prediction of SCD</a:t>
            </a:r>
            <a:endParaRPr lang="ko-KR" altLang="en-US" sz="3200" dirty="0"/>
          </a:p>
        </p:txBody>
      </p:sp>
      <p:sp>
        <p:nvSpPr>
          <p:cNvPr id="3" name="내용 개체 틀 2"/>
          <p:cNvSpPr>
            <a:spLocks noGrp="1"/>
          </p:cNvSpPr>
          <p:nvPr>
            <p:ph idx="1"/>
          </p:nvPr>
        </p:nvSpPr>
        <p:spPr>
          <a:xfrm>
            <a:off x="1703510" y="1607426"/>
            <a:ext cx="8784976" cy="1368152"/>
          </a:xfrm>
        </p:spPr>
        <p:txBody>
          <a:bodyPr>
            <a:normAutofit/>
          </a:bodyPr>
          <a:lstStyle/>
          <a:p>
            <a:r>
              <a:rPr lang="en-US" altLang="ko-KR" sz="2000" dirty="0">
                <a:latin typeface="Verdana" panose="020B0604030504040204" pitchFamily="34" charset="0"/>
                <a:ea typeface="Verdana" panose="020B0604030504040204" pitchFamily="34" charset="0"/>
                <a:cs typeface="Verdana" panose="020B0604030504040204" pitchFamily="34" charset="0"/>
              </a:rPr>
              <a:t>Population-based study</a:t>
            </a:r>
          </a:p>
          <a:p>
            <a:pPr marL="0" indent="0">
              <a:buNone/>
            </a:pPr>
            <a:r>
              <a:rPr lang="en-US" altLang="ko-KR" sz="2000" dirty="0">
                <a:latin typeface="Verdana" panose="020B0604030504040204" pitchFamily="34" charset="0"/>
                <a:ea typeface="Verdana" panose="020B0604030504040204" pitchFamily="34" charset="0"/>
                <a:cs typeface="Verdana" panose="020B0604030504040204" pitchFamily="34" charset="0"/>
              </a:rPr>
              <a:t>    All cases of SCD in </a:t>
            </a:r>
            <a:r>
              <a:rPr lang="en-US" altLang="ko-KR" sz="2000" dirty="0" err="1">
                <a:latin typeface="Verdana" panose="020B0604030504040204" pitchFamily="34" charset="0"/>
                <a:ea typeface="Verdana" panose="020B0604030504040204" pitchFamily="34" charset="0"/>
                <a:cs typeface="Verdana" panose="020B0604030504040204" pitchFamily="34" charset="0"/>
              </a:rPr>
              <a:t>Multnomach</a:t>
            </a:r>
            <a:r>
              <a:rPr lang="en-US" altLang="ko-KR" sz="2000" dirty="0">
                <a:latin typeface="Verdana" panose="020B0604030504040204" pitchFamily="34" charset="0"/>
                <a:ea typeface="Verdana" panose="020B0604030504040204" pitchFamily="34" charset="0"/>
                <a:cs typeface="Verdana" panose="020B0604030504040204" pitchFamily="34" charset="0"/>
              </a:rPr>
              <a:t> Country, Oregon</a:t>
            </a:r>
          </a:p>
          <a:p>
            <a:r>
              <a:rPr lang="en-US" altLang="ko-KR" sz="2000" dirty="0">
                <a:latin typeface="Verdana" panose="020B0604030504040204" pitchFamily="34" charset="0"/>
                <a:ea typeface="Verdana" panose="020B0604030504040204" pitchFamily="34" charset="0"/>
                <a:cs typeface="Verdana" panose="020B0604030504040204" pitchFamily="34" charset="0"/>
              </a:rPr>
              <a:t>714 SCD cases / 121 with LV functional analysis </a:t>
            </a:r>
          </a:p>
          <a:p>
            <a:pPr marL="0" indent="0">
              <a:buNone/>
            </a:pPr>
            <a:endParaRPr lang="ko-KR" altLang="en-US" sz="2000" dirty="0">
              <a:latin typeface="Verdana" panose="020B0604030504040204" pitchFamily="34" charset="0"/>
              <a:cs typeface="Verdana" panose="020B060403050404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7" y="2831562"/>
            <a:ext cx="8162925"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5879975" y="3479634"/>
            <a:ext cx="2952328"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6960095" y="3119594"/>
            <a:ext cx="1345158" cy="400110"/>
          </a:xfrm>
          <a:prstGeom prst="rect">
            <a:avLst/>
          </a:prstGeom>
          <a:noFill/>
        </p:spPr>
        <p:txBody>
          <a:bodyPr wrap="square" rtlCol="0">
            <a:spAutoFit/>
          </a:bodyPr>
          <a:lstStyle/>
          <a:p>
            <a:pPr algn="ctr"/>
            <a:r>
              <a:rPr lang="en-US" altLang="ko-KR" sz="2000" b="1" dirty="0">
                <a:solidFill>
                  <a:srgbClr val="FF0000"/>
                </a:solidFill>
                <a:latin typeface="Verdana" panose="020B0604030504040204" pitchFamily="34" charset="0"/>
                <a:ea typeface="Verdana" panose="020B0604030504040204" pitchFamily="34" charset="0"/>
                <a:cs typeface="Verdana" panose="020B0604030504040204" pitchFamily="34" charset="0"/>
              </a:rPr>
              <a:t>70%</a:t>
            </a:r>
            <a:endParaRPr lang="ko-KR" altLang="en-US" sz="2000" b="1" dirty="0">
              <a:solidFill>
                <a:srgbClr val="FF0000"/>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9161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CB33-C84F-6648-A8D5-53E7398E1F7A}"/>
              </a:ext>
            </a:extLst>
          </p:cNvPr>
          <p:cNvSpPr>
            <a:spLocks noGrp="1"/>
          </p:cNvSpPr>
          <p:nvPr>
            <p:ph type="title"/>
          </p:nvPr>
        </p:nvSpPr>
        <p:spPr>
          <a:xfrm>
            <a:off x="150783" y="1239713"/>
            <a:ext cx="10515600" cy="811799"/>
          </a:xfrm>
        </p:spPr>
        <p:txBody>
          <a:bodyPr/>
          <a:lstStyle/>
          <a:p>
            <a:r>
              <a:rPr lang="en-US" dirty="0"/>
              <a:t>Limitations of LVEF</a:t>
            </a:r>
            <a:endParaRPr lang="en-KR" dirty="0"/>
          </a:p>
        </p:txBody>
      </p:sp>
      <p:sp>
        <p:nvSpPr>
          <p:cNvPr id="3" name="Content Placeholder 2">
            <a:extLst>
              <a:ext uri="{FF2B5EF4-FFF2-40B4-BE49-F238E27FC236}">
                <a16:creationId xmlns:a16="http://schemas.microsoft.com/office/drawing/2014/main" id="{2EFE4754-D3AD-B542-B9AC-9C7A9059DD44}"/>
              </a:ext>
            </a:extLst>
          </p:cNvPr>
          <p:cNvSpPr>
            <a:spLocks noGrp="1"/>
          </p:cNvSpPr>
          <p:nvPr>
            <p:ph idx="1"/>
          </p:nvPr>
        </p:nvSpPr>
        <p:spPr>
          <a:xfrm>
            <a:off x="838200" y="2325949"/>
            <a:ext cx="10515600" cy="3851013"/>
          </a:xfrm>
        </p:spPr>
        <p:txBody>
          <a:bodyPr/>
          <a:lstStyle/>
          <a:p>
            <a:r>
              <a:rPr lang="en-US" dirty="0"/>
              <a:t>LVEF </a:t>
            </a:r>
            <a:r>
              <a:rPr lang="en-KR" dirty="0">
                <a:sym typeface="Symbol" pitchFamily="2" charset="2"/>
              </a:rPr>
              <a:t> </a:t>
            </a:r>
            <a:r>
              <a:rPr lang="en-US" dirty="0"/>
              <a:t>contractility</a:t>
            </a:r>
          </a:p>
          <a:p>
            <a:endParaRPr lang="en-US" dirty="0"/>
          </a:p>
          <a:p>
            <a:r>
              <a:rPr lang="en-US" dirty="0"/>
              <a:t>Poor contractile function </a:t>
            </a:r>
            <a:r>
              <a:rPr lang="en-KR" dirty="0">
                <a:sym typeface="Symbol" pitchFamily="2" charset="2"/>
              </a:rPr>
              <a:t></a:t>
            </a:r>
            <a:r>
              <a:rPr lang="en-US" dirty="0"/>
              <a:t> tendency to arrhythmias</a:t>
            </a:r>
          </a:p>
          <a:p>
            <a:endParaRPr lang="en-US" dirty="0"/>
          </a:p>
          <a:p>
            <a:r>
              <a:rPr lang="en-US" dirty="0"/>
              <a:t>Suboptimal accuracy, precision, and reproducibility</a:t>
            </a:r>
          </a:p>
          <a:p>
            <a:endParaRPr lang="en-US" dirty="0"/>
          </a:p>
        </p:txBody>
      </p:sp>
    </p:spTree>
    <p:extLst>
      <p:ext uri="{BB962C8B-B14F-4D97-AF65-F5344CB8AC3E}">
        <p14:creationId xmlns:p14="http://schemas.microsoft.com/office/powerpoint/2010/main" val="48698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196D68-FF8E-1746-BF8C-E77922CFDC27}"/>
              </a:ext>
            </a:extLst>
          </p:cNvPr>
          <p:cNvPicPr>
            <a:picLocks noChangeAspect="1"/>
          </p:cNvPicPr>
          <p:nvPr/>
        </p:nvPicPr>
        <p:blipFill>
          <a:blip r:embed="rId3"/>
          <a:stretch>
            <a:fillRect/>
          </a:stretch>
        </p:blipFill>
        <p:spPr>
          <a:xfrm>
            <a:off x="2866273" y="0"/>
            <a:ext cx="6106913" cy="6858000"/>
          </a:xfrm>
          <a:prstGeom prst="rect">
            <a:avLst/>
          </a:prstGeom>
        </p:spPr>
      </p:pic>
      <p:sp>
        <p:nvSpPr>
          <p:cNvPr id="5" name="TextBox 4">
            <a:extLst>
              <a:ext uri="{FF2B5EF4-FFF2-40B4-BE49-F238E27FC236}">
                <a16:creationId xmlns:a16="http://schemas.microsoft.com/office/drawing/2014/main" id="{A5B75FFB-1432-724F-9EC9-6B12985494A0}"/>
              </a:ext>
            </a:extLst>
          </p:cNvPr>
          <p:cNvSpPr txBox="1"/>
          <p:nvPr/>
        </p:nvSpPr>
        <p:spPr>
          <a:xfrm>
            <a:off x="9100981" y="6596390"/>
            <a:ext cx="3164649" cy="261610"/>
          </a:xfrm>
          <a:prstGeom prst="rect">
            <a:avLst/>
          </a:prstGeom>
          <a:noFill/>
        </p:spPr>
        <p:txBody>
          <a:bodyPr wrap="none" rtlCol="0">
            <a:spAutoFit/>
          </a:bodyPr>
          <a:lstStyle/>
          <a:p>
            <a:r>
              <a:rPr lang="en-US" sz="1100" dirty="0" err="1"/>
              <a:t>Gräni</a:t>
            </a:r>
            <a:r>
              <a:rPr lang="en-US" sz="1100" dirty="0"/>
              <a:t>, C. et al. JACC </a:t>
            </a:r>
            <a:r>
              <a:rPr lang="en-US" sz="1100" dirty="0" err="1"/>
              <a:t>Img</a:t>
            </a:r>
            <a:r>
              <a:rPr lang="en-US" sz="1100" dirty="0"/>
              <a:t>. 2020;13(10):2223–38.</a:t>
            </a:r>
            <a:endParaRPr lang="en-KR" sz="1100" dirty="0"/>
          </a:p>
        </p:txBody>
      </p:sp>
    </p:spTree>
    <p:extLst>
      <p:ext uri="{BB962C8B-B14F-4D97-AF65-F5344CB8AC3E}">
        <p14:creationId xmlns:p14="http://schemas.microsoft.com/office/powerpoint/2010/main" val="3083771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8BA1-9FDC-054F-814C-FB77AE97B4AA}"/>
              </a:ext>
            </a:extLst>
          </p:cNvPr>
          <p:cNvSpPr>
            <a:spLocks noGrp="1"/>
          </p:cNvSpPr>
          <p:nvPr>
            <p:ph type="title"/>
          </p:nvPr>
        </p:nvSpPr>
        <p:spPr>
          <a:xfrm>
            <a:off x="-272" y="1041882"/>
            <a:ext cx="10515600" cy="1325563"/>
          </a:xfrm>
        </p:spPr>
        <p:txBody>
          <a:bodyPr>
            <a:normAutofit/>
          </a:bodyPr>
          <a:lstStyle/>
          <a:p>
            <a:r>
              <a:rPr lang="en-US" sz="4000" dirty="0"/>
              <a:t>Modalities for Risk Stratiﬁcation in IHD</a:t>
            </a:r>
            <a:endParaRPr lang="en-KR" sz="4000" dirty="0"/>
          </a:p>
        </p:txBody>
      </p:sp>
      <p:pic>
        <p:nvPicPr>
          <p:cNvPr id="4" name="Picture 3">
            <a:extLst>
              <a:ext uri="{FF2B5EF4-FFF2-40B4-BE49-F238E27FC236}">
                <a16:creationId xmlns:a16="http://schemas.microsoft.com/office/drawing/2014/main" id="{D096D13D-86DB-374A-894C-55A576CE37DB}"/>
              </a:ext>
            </a:extLst>
          </p:cNvPr>
          <p:cNvPicPr>
            <a:picLocks noChangeAspect="1"/>
          </p:cNvPicPr>
          <p:nvPr/>
        </p:nvPicPr>
        <p:blipFill rotWithShape="1">
          <a:blip r:embed="rId3"/>
          <a:srcRect r="600" b="40636"/>
          <a:stretch/>
        </p:blipFill>
        <p:spPr>
          <a:xfrm>
            <a:off x="-272" y="2367445"/>
            <a:ext cx="12192272" cy="3815641"/>
          </a:xfrm>
          <a:prstGeom prst="rect">
            <a:avLst/>
          </a:prstGeom>
        </p:spPr>
      </p:pic>
      <p:sp>
        <p:nvSpPr>
          <p:cNvPr id="5" name="TextBox 4">
            <a:extLst>
              <a:ext uri="{FF2B5EF4-FFF2-40B4-BE49-F238E27FC236}">
                <a16:creationId xmlns:a16="http://schemas.microsoft.com/office/drawing/2014/main" id="{8561ADDE-7116-374B-AFE5-823C242E1688}"/>
              </a:ext>
            </a:extLst>
          </p:cNvPr>
          <p:cNvSpPr txBox="1"/>
          <p:nvPr/>
        </p:nvSpPr>
        <p:spPr>
          <a:xfrm>
            <a:off x="9100981" y="6596390"/>
            <a:ext cx="3164649" cy="261610"/>
          </a:xfrm>
          <a:prstGeom prst="rect">
            <a:avLst/>
          </a:prstGeom>
          <a:noFill/>
        </p:spPr>
        <p:txBody>
          <a:bodyPr wrap="none" rtlCol="0">
            <a:spAutoFit/>
          </a:bodyPr>
          <a:lstStyle/>
          <a:p>
            <a:r>
              <a:rPr lang="en-US" sz="1100" dirty="0" err="1"/>
              <a:t>Gräni</a:t>
            </a:r>
            <a:r>
              <a:rPr lang="en-US" sz="1100" dirty="0"/>
              <a:t>, C. et al. JACC </a:t>
            </a:r>
            <a:r>
              <a:rPr lang="en-US" sz="1100" dirty="0" err="1"/>
              <a:t>Img</a:t>
            </a:r>
            <a:r>
              <a:rPr lang="en-US" sz="1100" dirty="0"/>
              <a:t>. 2020;13(10):2223–38.</a:t>
            </a:r>
            <a:endParaRPr lang="en-KR" sz="1100" dirty="0"/>
          </a:p>
        </p:txBody>
      </p:sp>
    </p:spTree>
    <p:extLst>
      <p:ext uri="{BB962C8B-B14F-4D97-AF65-F5344CB8AC3E}">
        <p14:creationId xmlns:p14="http://schemas.microsoft.com/office/powerpoint/2010/main" val="139989852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1269</TotalTime>
  <Words>1023</Words>
  <Application>Microsoft Macintosh PowerPoint</Application>
  <PresentationFormat>Widescreen</PresentationFormat>
  <Paragraphs>165</Paragraphs>
  <Slides>32</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HY태고딕</vt:lpstr>
      <vt:lpstr>맑은 고딕</vt:lpstr>
      <vt:lpstr>Arial</vt:lpstr>
      <vt:lpstr>Calibri</vt:lpstr>
      <vt:lpstr>Tahoma</vt:lpstr>
      <vt:lpstr>Times New Roman</vt:lpstr>
      <vt:lpstr>Verdana</vt:lpstr>
      <vt:lpstr>Office 테마</vt:lpstr>
      <vt:lpstr>PowerPoint Presentation</vt:lpstr>
      <vt:lpstr>LVEF, a predictor of cardiovascular outcome</vt:lpstr>
      <vt:lpstr>Primary prevention of SCD in Pts with IHD</vt:lpstr>
      <vt:lpstr>MADIT-II trial</vt:lpstr>
      <vt:lpstr>EPS guided ICD implantation</vt:lpstr>
      <vt:lpstr>Limitation of LVEF for prediction of SCD</vt:lpstr>
      <vt:lpstr>Limitations of LVEF</vt:lpstr>
      <vt:lpstr>PowerPoint Presentation</vt:lpstr>
      <vt:lpstr>Modalities for Risk Stratiﬁcation in IHD</vt:lpstr>
      <vt:lpstr>LGE, risk factor for cardiac death in ICM</vt:lpstr>
      <vt:lpstr>Infarct size by LGE-MRI</vt:lpstr>
      <vt:lpstr>LGE+; Meta-analysis</vt:lpstr>
      <vt:lpstr>LGE+ Meta-analysis</vt:lpstr>
      <vt:lpstr>CMR techniques in risk stratification for SCD</vt:lpstr>
      <vt:lpstr>Feature-Tracking strain</vt:lpstr>
      <vt:lpstr>Global longitudinal strain</vt:lpstr>
      <vt:lpstr>SCD prevention in NICM</vt:lpstr>
      <vt:lpstr>SCD-HeFT: ICD vs. Amiodarone for CHF</vt:lpstr>
      <vt:lpstr>Prophylactic ICD in patients with NICM</vt:lpstr>
      <vt:lpstr>DANISH trial</vt:lpstr>
      <vt:lpstr>Scar – LGE in MRI</vt:lpstr>
      <vt:lpstr>Myocardial Scar - Prognostic value independent of LVEF</vt:lpstr>
      <vt:lpstr>Midwall Fibrosis and Mortality - NICM</vt:lpstr>
      <vt:lpstr>Myocardial Scar and SCD risk</vt:lpstr>
      <vt:lpstr>PowerPoint Presentation</vt:lpstr>
      <vt:lpstr>Myocardial scar quantification in DCMP</vt:lpstr>
      <vt:lpstr>Meta-analysis; LGE+</vt:lpstr>
      <vt:lpstr>PowerPoint Presentation</vt:lpstr>
      <vt:lpstr>ESTIMATED score</vt:lpstr>
      <vt:lpstr>Risk stratification in NIDCM</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정 지혜</dc:creator>
  <cp:lastModifiedBy>조영진</cp:lastModifiedBy>
  <cp:revision>19</cp:revision>
  <dcterms:created xsi:type="dcterms:W3CDTF">2021-09-30T03:40:03Z</dcterms:created>
  <dcterms:modified xsi:type="dcterms:W3CDTF">2021-11-10T15:04:08Z</dcterms:modified>
</cp:coreProperties>
</file>